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61" r:id="rId16"/>
    <p:sldId id="262" r:id="rId17"/>
    <p:sldId id="263" r:id="rId18"/>
    <p:sldId id="264" r:id="rId19"/>
    <p:sldId id="266" r:id="rId20"/>
    <p:sldId id="265" r:id="rId21"/>
    <p:sldId id="267" r:id="rId22"/>
    <p:sldId id="268" r:id="rId23"/>
    <p:sldId id="270" r:id="rId24"/>
    <p:sldId id="271" r:id="rId25"/>
    <p:sldId id="272" r:id="rId26"/>
    <p:sldId id="273" r:id="rId27"/>
    <p:sldId id="274" r:id="rId28"/>
    <p:sldId id="275" r:id="rId29"/>
    <p:sldId id="276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C1F6474-1884-4767-8A53-C67A93ABEAB1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C2D9DAD-302B-4417-BB9F-A0D85E9F4BBE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6474-1884-4767-8A53-C67A93ABEAB1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D9DAD-302B-4417-BB9F-A0D85E9F4B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6474-1884-4767-8A53-C67A93ABEAB1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C2D9DAD-302B-4417-BB9F-A0D85E9F4B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6474-1884-4767-8A53-C67A93ABEAB1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D9DAD-302B-4417-BB9F-A0D85E9F4BB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C1F6474-1884-4767-8A53-C67A93ABEAB1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C2D9DAD-302B-4417-BB9F-A0D85E9F4BB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6474-1884-4767-8A53-C67A93ABEAB1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D9DAD-302B-4417-BB9F-A0D85E9F4BB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6474-1884-4767-8A53-C67A93ABEAB1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D9DAD-302B-4417-BB9F-A0D85E9F4BB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6474-1884-4767-8A53-C67A93ABEAB1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D9DAD-302B-4417-BB9F-A0D85E9F4BBE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6474-1884-4767-8A53-C67A93ABEAB1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D9DAD-302B-4417-BB9F-A0D85E9F4B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6474-1884-4767-8A53-C67A93ABEAB1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C2D9DAD-302B-4417-BB9F-A0D85E9F4BB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6474-1884-4767-8A53-C67A93ABEAB1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D9DAD-302B-4417-BB9F-A0D85E9F4BB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9C1F6474-1884-4767-8A53-C67A93ABEAB1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5C2D9DAD-302B-4417-BB9F-A0D85E9F4BB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подготовить и провести профсоюзный кружок?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18762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lvl="0" indent="0">
              <a:buNone/>
            </a:pPr>
            <a:r>
              <a:rPr lang="ru-RU" dirty="0" smtClean="0"/>
              <a:t>     </a:t>
            </a:r>
            <a:r>
              <a:rPr lang="ru-RU" sz="4000" dirty="0" smtClean="0"/>
              <a:t>Руководитель </a:t>
            </a:r>
            <a:r>
              <a:rPr lang="ru-RU" sz="4000" dirty="0"/>
              <a:t>должен помнить: доказав несостоятельность позиции оппонента, Вы, в лучшем случае, заставите его замолчать. Быстрая победа впечатляет, но не дает результатов</a:t>
            </a:r>
            <a:r>
              <a:rPr lang="ru-RU" sz="4000" dirty="0" smtClean="0"/>
              <a:t>.</a:t>
            </a:r>
            <a:endParaRPr lang="ru-RU" sz="4000" dirty="0"/>
          </a:p>
          <a:p>
            <a:pPr marL="45720" indent="0">
              <a:buNone/>
            </a:pPr>
            <a:endParaRPr lang="ru-RU" sz="4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/>
              <a:t>Уметь опровергать. </a:t>
            </a:r>
          </a:p>
        </p:txBody>
      </p:sp>
    </p:spTree>
    <p:extLst>
      <p:ext uri="{BB962C8B-B14F-4D97-AF65-F5344CB8AC3E}">
        <p14:creationId xmlns:p14="http://schemas.microsoft.com/office/powerpoint/2010/main" val="40239747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lvl="0" indent="0">
              <a:buNone/>
            </a:pPr>
            <a:r>
              <a:rPr lang="ru-RU" dirty="0" smtClean="0"/>
              <a:t>     </a:t>
            </a:r>
            <a:r>
              <a:rPr lang="ru-RU" sz="4400" dirty="0" smtClean="0"/>
              <a:t>Умение </a:t>
            </a:r>
            <a:r>
              <a:rPr lang="ru-RU" sz="4400" dirty="0"/>
              <a:t>слушать состоит из трех слагаемых: </a:t>
            </a:r>
          </a:p>
          <a:p>
            <a:r>
              <a:rPr lang="ru-RU" sz="4400" dirty="0" smtClean="0"/>
              <a:t> а</a:t>
            </a:r>
            <a:r>
              <a:rPr lang="ru-RU" sz="4400" dirty="0"/>
              <a:t>) внимания; </a:t>
            </a:r>
            <a:endParaRPr lang="ru-RU" sz="4400" dirty="0" smtClean="0"/>
          </a:p>
          <a:p>
            <a:r>
              <a:rPr lang="ru-RU" sz="4400" dirty="0" smtClean="0"/>
              <a:t> б</a:t>
            </a:r>
            <a:r>
              <a:rPr lang="ru-RU" sz="4400" dirty="0"/>
              <a:t>) дружелюбия; </a:t>
            </a:r>
            <a:endParaRPr lang="ru-RU" sz="4400" dirty="0" smtClean="0"/>
          </a:p>
          <a:p>
            <a:r>
              <a:rPr lang="ru-RU" sz="4400" dirty="0" smtClean="0"/>
              <a:t> в</a:t>
            </a:r>
            <a:r>
              <a:rPr lang="ru-RU" sz="4400" dirty="0"/>
              <a:t>) активности.</a:t>
            </a:r>
          </a:p>
          <a:p>
            <a:endParaRPr lang="ru-RU" sz="4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Уметь слушать</a:t>
            </a:r>
            <a:r>
              <a:rPr lang="ru-RU" b="1" dirty="0"/>
              <a:t>.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33850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4000" dirty="0" smtClean="0"/>
              <a:t>     Консультирование </a:t>
            </a:r>
            <a:r>
              <a:rPr lang="ru-RU" sz="4000" dirty="0"/>
              <a:t>можно определить как помощь другим людям в определении возможностей и разрешении проблем. Умение делиться своими знаниями очень важно в деятельности руководителя профсоюзного кружка.</a:t>
            </a:r>
          </a:p>
          <a:p>
            <a:pPr marL="45720" indent="0">
              <a:buNone/>
            </a:pPr>
            <a:endParaRPr lang="ru-RU" sz="4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Уметь </a:t>
            </a:r>
            <a:r>
              <a:rPr lang="ru-RU" b="1" i="1" dirty="0" smtClean="0"/>
              <a:t>консультировать.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6368921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sz="3200" dirty="0" smtClean="0"/>
              <a:t> </a:t>
            </a:r>
            <a:r>
              <a:rPr lang="ru-RU" sz="3200" b="1" i="1" dirty="0" smtClean="0"/>
              <a:t>вовлекает </a:t>
            </a:r>
            <a:r>
              <a:rPr lang="ru-RU" sz="3200" b="1" i="1" dirty="0"/>
              <a:t>всех членов кружка в </a:t>
            </a:r>
            <a:r>
              <a:rPr lang="ru-RU" sz="3200" b="1" i="1" dirty="0" smtClean="0"/>
              <a:t>работу;</a:t>
            </a:r>
            <a:endParaRPr lang="ru-RU" sz="3200" b="1" i="1" dirty="0"/>
          </a:p>
          <a:p>
            <a:pPr lvl="0"/>
            <a:r>
              <a:rPr lang="ru-RU" sz="3200" b="1" i="1" dirty="0" smtClean="0"/>
              <a:t> следит </a:t>
            </a:r>
            <a:r>
              <a:rPr lang="ru-RU" sz="3200" b="1" i="1" dirty="0"/>
              <a:t>за тем, чтобы участники дискуссии слушали выступления коллег и учитывали мнение </a:t>
            </a:r>
            <a:r>
              <a:rPr lang="ru-RU" sz="3200" b="1" i="1" dirty="0" smtClean="0"/>
              <a:t>каждого;</a:t>
            </a:r>
            <a:endParaRPr lang="ru-RU" sz="3200" b="1" i="1" dirty="0"/>
          </a:p>
          <a:p>
            <a:pPr lvl="0"/>
            <a:r>
              <a:rPr lang="ru-RU" sz="3200" b="1" i="1" dirty="0" smtClean="0"/>
              <a:t> время </a:t>
            </a:r>
            <a:r>
              <a:rPr lang="ru-RU" sz="3200" b="1" i="1" dirty="0"/>
              <a:t>от времени подводит промежуточный итог </a:t>
            </a:r>
            <a:r>
              <a:rPr lang="ru-RU" sz="3200" b="1" i="1" dirty="0" smtClean="0"/>
              <a:t>дискуссии;</a:t>
            </a:r>
            <a:endParaRPr lang="ru-RU" sz="3200" b="1" i="1" dirty="0"/>
          </a:p>
          <a:p>
            <a:pPr lvl="0"/>
            <a:r>
              <a:rPr lang="ru-RU" sz="3200" b="1" i="1" dirty="0" smtClean="0"/>
              <a:t> фиксирует </a:t>
            </a:r>
            <a:r>
              <a:rPr lang="ru-RU" sz="3200" b="1" i="1" dirty="0"/>
              <a:t>выводы, но не оценивает </a:t>
            </a:r>
            <a:r>
              <a:rPr lang="ru-RU" sz="3200" b="1" i="1" dirty="0" smtClean="0"/>
              <a:t>их;</a:t>
            </a:r>
            <a:endParaRPr lang="ru-RU" sz="3200" b="1" i="1" dirty="0"/>
          </a:p>
          <a:p>
            <a:pPr marL="45720" indent="0">
              <a:buNone/>
            </a:pP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Руководитель </a:t>
            </a:r>
            <a:r>
              <a:rPr lang="ru-RU" b="1" dirty="0"/>
              <a:t>профсоюзного кружка: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34689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2800" b="1" i="1" dirty="0" smtClean="0"/>
              <a:t> следит </a:t>
            </a:r>
            <a:r>
              <a:rPr lang="ru-RU" sz="2800" b="1" i="1" dirty="0"/>
              <a:t>за доброжелательной обстановкой на занятии </a:t>
            </a:r>
            <a:r>
              <a:rPr lang="ru-RU" sz="2800" b="1" i="1" dirty="0" smtClean="0"/>
              <a:t>кружка;</a:t>
            </a:r>
            <a:endParaRPr lang="ru-RU" sz="2800" b="1" i="1" dirty="0"/>
          </a:p>
          <a:p>
            <a:pPr lvl="0"/>
            <a:r>
              <a:rPr lang="ru-RU" sz="2800" b="1" i="1" dirty="0" smtClean="0"/>
              <a:t> проводит </a:t>
            </a:r>
            <a:r>
              <a:rPr lang="ru-RU" sz="2800" b="1" i="1" dirty="0"/>
              <a:t>четкую разделительную линию между своим личным мнением и ролью ведущего </a:t>
            </a:r>
            <a:r>
              <a:rPr lang="ru-RU" sz="2800" b="1" i="1" dirty="0" smtClean="0"/>
              <a:t>дискуссии;</a:t>
            </a:r>
            <a:endParaRPr lang="ru-RU" sz="2800" b="1" i="1" dirty="0"/>
          </a:p>
          <a:p>
            <a:pPr lvl="0"/>
            <a:r>
              <a:rPr lang="ru-RU" sz="2800" b="1" i="1" dirty="0" smtClean="0"/>
              <a:t> анализирует</a:t>
            </a:r>
            <a:r>
              <a:rPr lang="ru-RU" sz="2800" b="1" i="1" dirty="0"/>
              <a:t>, что дают новые знания, носят ли рассматриваемые вопросы практический характер с последующим их применением и выполнением.</a:t>
            </a:r>
          </a:p>
          <a:p>
            <a:pPr marL="45720" indent="0">
              <a:buNone/>
            </a:pPr>
            <a:endParaRPr lang="ru-RU" sz="2800" b="1" i="1" dirty="0"/>
          </a:p>
          <a:p>
            <a:endParaRPr lang="ru-RU" sz="2800" b="1" i="1" dirty="0"/>
          </a:p>
        </p:txBody>
      </p:sp>
    </p:spTree>
    <p:extLst>
      <p:ext uri="{BB962C8B-B14F-4D97-AF65-F5344CB8AC3E}">
        <p14:creationId xmlns:p14="http://schemas.microsoft.com/office/powerpoint/2010/main" val="2395931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200" dirty="0"/>
              <a:t> </a:t>
            </a:r>
            <a:r>
              <a:rPr lang="ru-RU" sz="3200" dirty="0" smtClean="0"/>
              <a:t>     Руководитель </a:t>
            </a:r>
            <a:r>
              <a:rPr lang="ru-RU" sz="3200" dirty="0"/>
              <a:t>кружка информирует членов Профсоюза о деятельности Профсоюза, изменениях в законодательстве, особенностях применения того или иного закона. </a:t>
            </a:r>
            <a:r>
              <a:rPr lang="ru-RU" sz="3200" dirty="0" smtClean="0"/>
              <a:t> </a:t>
            </a:r>
          </a:p>
          <a:p>
            <a:pPr marL="45720" indent="0">
              <a:buNone/>
            </a:pPr>
            <a:r>
              <a:rPr lang="ru-RU" sz="3200" dirty="0"/>
              <a:t> </a:t>
            </a:r>
            <a:r>
              <a:rPr lang="ru-RU" sz="3200" dirty="0" smtClean="0"/>
              <a:t>     Члены </a:t>
            </a:r>
            <a:r>
              <a:rPr lang="ru-RU" sz="3200" dirty="0"/>
              <a:t>кружка в свою очередь поднимают собственные проблемы в связи с этим, высказывают свой взгляд на их разрешение. </a:t>
            </a:r>
          </a:p>
        </p:txBody>
      </p:sp>
    </p:spTree>
    <p:extLst>
      <p:ext uri="{BB962C8B-B14F-4D97-AF65-F5344CB8AC3E}">
        <p14:creationId xmlns:p14="http://schemas.microsoft.com/office/powerpoint/2010/main" val="35555606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800" dirty="0"/>
              <a:t> </a:t>
            </a:r>
            <a:r>
              <a:rPr lang="ru-RU" sz="2800" dirty="0" smtClean="0"/>
              <a:t>    В </a:t>
            </a:r>
            <a:r>
              <a:rPr lang="ru-RU" sz="2800" dirty="0"/>
              <a:t>результате живого диалога выявляется более гибкий подход к </a:t>
            </a:r>
            <a:r>
              <a:rPr lang="ru-RU" sz="2800" dirty="0" smtClean="0"/>
              <a:t>проблеме, а </a:t>
            </a:r>
            <a:r>
              <a:rPr lang="ru-RU" sz="2800" dirty="0"/>
              <a:t>в</a:t>
            </a:r>
            <a:r>
              <a:rPr lang="ru-RU" sz="2800" dirty="0" smtClean="0"/>
              <a:t> </a:t>
            </a:r>
            <a:r>
              <a:rPr lang="ru-RU" sz="2800" dirty="0"/>
              <a:t>дальнейшем члены кружка, прошедшие обучение, становятся источником информации для других членов Профсоюза, а может быть и руководителем нового кружка. Таким образом, происходит расширение сети и больший охват членов Профсоюза учебой. Для этого не требуется больших финансовых затрат.</a:t>
            </a:r>
          </a:p>
        </p:txBody>
      </p:sp>
    </p:spTree>
    <p:extLst>
      <p:ext uri="{BB962C8B-B14F-4D97-AF65-F5344CB8AC3E}">
        <p14:creationId xmlns:p14="http://schemas.microsoft.com/office/powerpoint/2010/main" val="30465152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ru-RU" b="1" i="1" dirty="0" smtClean="0"/>
              <a:t>      </a:t>
            </a:r>
            <a:r>
              <a:rPr lang="ru-RU" sz="3200" b="1" i="1" dirty="0" smtClean="0"/>
              <a:t>Кружки </a:t>
            </a:r>
            <a:r>
              <a:rPr lang="ru-RU" sz="3200" dirty="0"/>
              <a:t>– это продуктивный диалог, для которого характерны готовность слушать и уважать позицию оппонента, умение отстаивать  свою точку зрения не эмоциональным напором, а логикой аргументов. Такой стиль общения создает ощущение психологического комфорта. Другая </a:t>
            </a:r>
            <a:r>
              <a:rPr lang="ru-RU" sz="3200" b="1" i="1" dirty="0"/>
              <a:t>задача кружка </a:t>
            </a:r>
            <a:r>
              <a:rPr lang="ru-RU" sz="3200" dirty="0"/>
              <a:t>- улучшение морально-психологического климата в коллективе.</a:t>
            </a:r>
          </a:p>
          <a:p>
            <a:pPr marL="4572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2125451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/>
              <a:t> Первое</a:t>
            </a:r>
            <a:r>
              <a:rPr lang="ru-RU" sz="4400" dirty="0" smtClean="0"/>
              <a:t> </a:t>
            </a:r>
            <a:r>
              <a:rPr lang="ru-RU" sz="4400" b="1" dirty="0" smtClean="0"/>
              <a:t>правило </a:t>
            </a:r>
            <a:r>
              <a:rPr lang="ru-RU" sz="4400" b="1" dirty="0"/>
              <a:t>руководителя профсоюзного кружка:</a:t>
            </a:r>
            <a:endParaRPr lang="ru-RU" sz="4400" dirty="0"/>
          </a:p>
          <a:p>
            <a:pPr marL="45720" indent="0">
              <a:buNone/>
            </a:pPr>
            <a:r>
              <a:rPr lang="ru-RU" sz="4400" b="1" i="1" dirty="0" smtClean="0"/>
              <a:t>   -  Провести кружок только тогда, когда отвечу на следующие вопросы:</a:t>
            </a:r>
            <a:endParaRPr lang="ru-RU" sz="4400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Правила для руководителя кружка…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7436647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b="1" i="1" dirty="0"/>
              <a:t>Зачем нужна работникам именно эта тема кружка?</a:t>
            </a:r>
            <a:endParaRPr lang="ru-RU" sz="2400" b="1" dirty="0"/>
          </a:p>
          <a:p>
            <a:r>
              <a:rPr lang="ru-RU" sz="2400" b="1" i="1" dirty="0"/>
              <a:t>Где я буду проводить кружок? Комфортно ли помещение?</a:t>
            </a:r>
            <a:endParaRPr lang="ru-RU" sz="2400" b="1" dirty="0"/>
          </a:p>
          <a:p>
            <a:r>
              <a:rPr lang="ru-RU" sz="2400" b="1" i="1" dirty="0"/>
              <a:t>При помощи каких средств обучения я донесу данную тему до слушателей?</a:t>
            </a:r>
            <a:endParaRPr lang="ru-RU" sz="2400" b="1" dirty="0"/>
          </a:p>
          <a:p>
            <a:r>
              <a:rPr lang="ru-RU" sz="2400" b="1" i="1" dirty="0"/>
              <a:t>Удобно ли слушателям именно это время?</a:t>
            </a:r>
            <a:endParaRPr lang="ru-RU" sz="2400" b="1" dirty="0"/>
          </a:p>
          <a:p>
            <a:r>
              <a:rPr lang="ru-RU" sz="2400" b="1" i="1" dirty="0"/>
              <a:t>С кем, с  какой категорией работников я сегодня беседую?</a:t>
            </a:r>
            <a:endParaRPr lang="ru-RU" sz="2400" b="1" dirty="0"/>
          </a:p>
          <a:p>
            <a:r>
              <a:rPr lang="ru-RU" sz="2400" b="1" i="1" dirty="0"/>
              <a:t>Какой итог я хочу иметь, каким практическим умениям или теоретическим знаниям научить? </a:t>
            </a:r>
            <a:endParaRPr lang="ru-RU" sz="2400" b="1" dirty="0"/>
          </a:p>
          <a:p>
            <a:pPr marL="45720" indent="0">
              <a:buNone/>
            </a:pP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352921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endParaRPr lang="ru-RU" dirty="0" smtClean="0"/>
          </a:p>
          <a:p>
            <a:pPr marL="45720" indent="0">
              <a:buNone/>
            </a:pPr>
            <a:r>
              <a:rPr lang="ru-RU" sz="3000" dirty="0" smtClean="0"/>
              <a:t>       Практика </a:t>
            </a:r>
            <a:r>
              <a:rPr lang="ru-RU" sz="3000" dirty="0"/>
              <a:t>работы профсоюзных </a:t>
            </a:r>
            <a:r>
              <a:rPr lang="ru-RU" sz="3000" dirty="0" smtClean="0"/>
              <a:t>кружков </a:t>
            </a:r>
            <a:r>
              <a:rPr lang="ru-RU" sz="3000" dirty="0"/>
              <a:t>показывает, что это наиболее мобильный и эффективный способ профсоюзной учебы, оперативный канал информирования членов Профсоюза. </a:t>
            </a:r>
            <a:r>
              <a:rPr lang="ru-RU" sz="3000" dirty="0" smtClean="0"/>
              <a:t>Вы должны быть уверены</a:t>
            </a:r>
            <a:r>
              <a:rPr lang="ru-RU" sz="3000" dirty="0"/>
              <a:t>, что использование данной формы  профсоюзной работы значительно </a:t>
            </a:r>
            <a:r>
              <a:rPr lang="ru-RU" sz="3000" dirty="0" smtClean="0"/>
              <a:t>оживит </a:t>
            </a:r>
            <a:r>
              <a:rPr lang="ru-RU" sz="3000" dirty="0"/>
              <a:t>и </a:t>
            </a:r>
            <a:r>
              <a:rPr lang="ru-RU" sz="3000" dirty="0" smtClean="0"/>
              <a:t>обогатит </a:t>
            </a:r>
            <a:r>
              <a:rPr lang="ru-RU" sz="3000" dirty="0"/>
              <a:t>деятельность </a:t>
            </a:r>
            <a:r>
              <a:rPr lang="ru-RU" sz="3000" dirty="0" smtClean="0"/>
              <a:t>наших профсоюзных </a:t>
            </a:r>
            <a:r>
              <a:rPr lang="ru-RU" sz="3000" dirty="0"/>
              <a:t>комитетов, </a:t>
            </a:r>
            <a:r>
              <a:rPr lang="ru-RU" sz="3000" dirty="0" smtClean="0"/>
              <a:t>позволит </a:t>
            </a:r>
            <a:r>
              <a:rPr lang="ru-RU" sz="3000" dirty="0"/>
              <a:t>им повысить их  собственный профессионализм, что естественным образом </a:t>
            </a:r>
            <a:r>
              <a:rPr lang="ru-RU" sz="3000" dirty="0" smtClean="0"/>
              <a:t>отразится </a:t>
            </a:r>
            <a:r>
              <a:rPr lang="ru-RU" sz="3000" dirty="0"/>
              <a:t>и на членстве в </a:t>
            </a:r>
            <a:r>
              <a:rPr lang="ru-RU" sz="3000" dirty="0" smtClean="0"/>
              <a:t>Профсоюзе. </a:t>
            </a:r>
            <a:endParaRPr lang="ru-RU" sz="3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i="1" dirty="0" smtClean="0"/>
              <a:t>Профсоюзная учёба </a:t>
            </a:r>
            <a:r>
              <a:rPr lang="ru-RU" b="1" i="1" dirty="0"/>
              <a:t>– это </a:t>
            </a:r>
            <a:r>
              <a:rPr lang="ru-RU" i="1" dirty="0"/>
              <a:t>важно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85834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ru-RU" b="1" i="1" dirty="0" smtClean="0"/>
              <a:t> </a:t>
            </a:r>
            <a:r>
              <a:rPr lang="ru-RU" sz="4800" b="1" i="1" dirty="0" smtClean="0"/>
              <a:t>-   Я должен </a:t>
            </a:r>
            <a:r>
              <a:rPr lang="ru-RU" sz="4800" b="1" i="1" dirty="0"/>
              <a:t>знать, будет ли слушателям увлекательно на занятии, пройдет ли обучение весело?! </a:t>
            </a:r>
            <a:endParaRPr lang="ru-RU" sz="4800" b="1" i="1" dirty="0" smtClean="0"/>
          </a:p>
          <a:p>
            <a:pPr marL="45720" indent="0">
              <a:buNone/>
            </a:pPr>
            <a:r>
              <a:rPr lang="ru-RU" sz="4800" b="1" i="1" dirty="0"/>
              <a:t> </a:t>
            </a:r>
            <a:r>
              <a:rPr lang="ru-RU" sz="4800" b="1" i="1" dirty="0" smtClean="0"/>
              <a:t>   Именно </a:t>
            </a:r>
            <a:r>
              <a:rPr lang="ru-RU" sz="4800" b="1" i="1" dirty="0"/>
              <a:t>это – залог эффективности обучения взрослых.</a:t>
            </a:r>
            <a:endParaRPr lang="ru-RU" sz="4800" dirty="0"/>
          </a:p>
          <a:p>
            <a:pPr marL="45720" indent="0">
              <a:buNone/>
            </a:pPr>
            <a:endParaRPr lang="ru-RU" sz="4800" dirty="0"/>
          </a:p>
          <a:p>
            <a:pPr marL="45720" indent="0">
              <a:buNone/>
            </a:pPr>
            <a:endParaRPr lang="ru-RU" sz="4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i="1" dirty="0" smtClean="0"/>
              <a:t>Второе </a:t>
            </a:r>
            <a:r>
              <a:rPr lang="ru-RU" b="1" i="1" dirty="0"/>
              <a:t>правило:</a:t>
            </a:r>
            <a:br>
              <a:rPr lang="ru-RU" b="1" i="1" dirty="0"/>
            </a:b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31090323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3200" dirty="0" smtClean="0"/>
              <a:t> </a:t>
            </a:r>
            <a:r>
              <a:rPr lang="ru-RU" sz="4600" dirty="0" smtClean="0"/>
              <a:t>А </a:t>
            </a:r>
            <a:r>
              <a:rPr lang="ru-RU" sz="4600" dirty="0"/>
              <a:t>мне </a:t>
            </a:r>
            <a:r>
              <a:rPr lang="ru-RU" sz="4600" dirty="0" smtClean="0"/>
              <a:t>самому </a:t>
            </a:r>
            <a:r>
              <a:rPr lang="ru-RU" sz="4600" dirty="0"/>
              <a:t>эта тема интересна? </a:t>
            </a:r>
            <a:r>
              <a:rPr lang="ru-RU" sz="4600" dirty="0" smtClean="0"/>
              <a:t> Актуальна для нашего коллектива?</a:t>
            </a:r>
          </a:p>
          <a:p>
            <a:r>
              <a:rPr lang="ru-RU" sz="4600" dirty="0" smtClean="0"/>
              <a:t> С </a:t>
            </a:r>
            <a:r>
              <a:rPr lang="ru-RU" sz="4600" dirty="0"/>
              <a:t>удовольствием ли я готовлю этот кружок? Может его лучше подготовит кто-то другой? </a:t>
            </a:r>
          </a:p>
          <a:p>
            <a:pPr marL="45720" indent="0">
              <a:buNone/>
            </a:pPr>
            <a:r>
              <a:rPr lang="ru-RU" sz="3200" i="1" dirty="0" smtClean="0"/>
              <a:t>  </a:t>
            </a:r>
            <a:r>
              <a:rPr lang="ru-RU" sz="4600" i="1" dirty="0" smtClean="0"/>
              <a:t>И </a:t>
            </a:r>
            <a:r>
              <a:rPr lang="ru-RU" sz="4600" i="1" dirty="0"/>
              <a:t>только потом я </a:t>
            </a:r>
            <a:r>
              <a:rPr lang="ru-RU" sz="4600" i="1" dirty="0" smtClean="0"/>
              <a:t>могу пожелать </a:t>
            </a:r>
            <a:r>
              <a:rPr lang="ru-RU" sz="4600" i="1" dirty="0"/>
              <a:t>себе удачного занятия кружка. </a:t>
            </a:r>
            <a:r>
              <a:rPr lang="ru-RU" sz="4600" i="1" dirty="0" smtClean="0"/>
              <a:t>Я должен быть уверен, что время </a:t>
            </a:r>
            <a:r>
              <a:rPr lang="ru-RU" sz="4600" i="1" dirty="0"/>
              <a:t>не будет потрачено зря!</a:t>
            </a:r>
            <a:r>
              <a:rPr lang="ru-RU" sz="4600" dirty="0"/>
              <a:t>	</a:t>
            </a:r>
          </a:p>
          <a:p>
            <a:pPr marL="45720" indent="0">
              <a:buNone/>
            </a:pPr>
            <a:r>
              <a:rPr lang="ru-RU" sz="4600" dirty="0"/>
              <a:t> </a:t>
            </a:r>
          </a:p>
          <a:p>
            <a:pPr marL="45720" indent="0">
              <a:buNone/>
            </a:pPr>
            <a:endParaRPr lang="ru-RU" sz="4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i="1" dirty="0" smtClean="0"/>
              <a:t>Третье </a:t>
            </a:r>
            <a:r>
              <a:rPr lang="ru-RU" b="1" i="1" dirty="0"/>
              <a:t>правило:</a:t>
            </a:r>
            <a:br>
              <a:rPr lang="ru-RU" b="1" i="1" dirty="0"/>
            </a:b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36593287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2800" dirty="0" smtClean="0"/>
              <a:t>     Неформальный  </a:t>
            </a:r>
            <a:r>
              <a:rPr lang="ru-RU" sz="2800" dirty="0"/>
              <a:t>стиль кружковой работы предполагает различные формы его проведения</a:t>
            </a:r>
            <a:r>
              <a:rPr lang="ru-RU" sz="2800" b="1" dirty="0"/>
              <a:t> –</a:t>
            </a:r>
            <a:r>
              <a:rPr lang="ru-RU" sz="2800" dirty="0"/>
              <a:t> </a:t>
            </a:r>
            <a:r>
              <a:rPr lang="ru-RU" sz="2800" b="1" i="1" dirty="0"/>
              <a:t>решение ситуационных задач, деловые и ролевые  игры, мозговые атаки, разговор с экспертом, консультирование, разработка конкретных проектов, метод нахождения и приведения в действие резервов, метод обнаружения и устранения ошибок, тематические дискуссии  и др. </a:t>
            </a:r>
          </a:p>
        </p:txBody>
      </p:sp>
    </p:spTree>
    <p:extLst>
      <p:ext uri="{BB962C8B-B14F-4D97-AF65-F5344CB8AC3E}">
        <p14:creationId xmlns:p14="http://schemas.microsoft.com/office/powerpoint/2010/main" val="6846123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sz="5700" b="1" i="1" dirty="0" smtClean="0"/>
              <a:t>Деловая игра. </a:t>
            </a:r>
          </a:p>
          <a:p>
            <a:pPr marL="45720" indent="0">
              <a:buNone/>
            </a:pPr>
            <a:r>
              <a:rPr lang="ru-RU" sz="4600" b="1" i="1" dirty="0"/>
              <a:t> </a:t>
            </a:r>
            <a:r>
              <a:rPr lang="ru-RU" sz="4600" b="1" i="1" dirty="0" smtClean="0"/>
              <a:t>  </a:t>
            </a:r>
            <a:r>
              <a:rPr lang="ru-RU" sz="4600" dirty="0" smtClean="0"/>
              <a:t>Она используется </a:t>
            </a:r>
            <a:r>
              <a:rPr lang="ru-RU" sz="4600" dirty="0"/>
              <a:t>для подведения итогов изучения какой-либо темы. </a:t>
            </a:r>
            <a:endParaRPr lang="ru-RU" sz="4600" dirty="0" smtClean="0"/>
          </a:p>
          <a:p>
            <a:pPr marL="45720" indent="0">
              <a:buNone/>
            </a:pPr>
            <a:r>
              <a:rPr lang="ru-RU" sz="4600" dirty="0"/>
              <a:t> </a:t>
            </a:r>
            <a:r>
              <a:rPr lang="ru-RU" sz="4600" dirty="0" smtClean="0"/>
              <a:t>   Основное </a:t>
            </a:r>
            <a:r>
              <a:rPr lang="ru-RU" sz="4600" dirty="0"/>
              <a:t>место в таком мероприятии занимает групповая деятельность. Продумывается сценарий, определяются роли, задания,  регламент. </a:t>
            </a:r>
          </a:p>
          <a:p>
            <a:pPr marL="45720" indent="0">
              <a:buNone/>
            </a:pPr>
            <a:endParaRPr lang="ru-RU" sz="4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Формы </a:t>
            </a:r>
            <a:r>
              <a:rPr lang="ru-RU" sz="2400" b="1" dirty="0"/>
              <a:t>проведения профсоюзных кружков,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/>
              <a:t>применяемых в первичной  профсоюзной организации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04061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ru-RU" dirty="0"/>
              <a:t> </a:t>
            </a:r>
            <a:r>
              <a:rPr lang="ru-RU" dirty="0" smtClean="0"/>
              <a:t>     </a:t>
            </a:r>
            <a:r>
              <a:rPr lang="ru-RU" sz="4000" dirty="0" smtClean="0"/>
              <a:t>Она состоит </a:t>
            </a:r>
            <a:r>
              <a:rPr lang="ru-RU" sz="4000" dirty="0"/>
              <a:t>из диалога или основного сообщения, который делает руководитель кружка, директор школы, председатель профкома, приглашенное лицо, обсуждения и принятия резолюции или рекомендаций. Вопросы конференции </a:t>
            </a:r>
            <a:r>
              <a:rPr lang="ru-RU" sz="4000" dirty="0" smtClean="0"/>
              <a:t>показываются. </a:t>
            </a:r>
            <a:endParaRPr lang="ru-RU" sz="4000" dirty="0"/>
          </a:p>
          <a:p>
            <a:pPr marL="45720" indent="0">
              <a:buNone/>
            </a:pPr>
            <a:endParaRPr lang="ru-RU" sz="4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i="1" dirty="0" smtClean="0"/>
              <a:t>Конференция…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5829041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600" dirty="0" smtClean="0"/>
              <a:t>     </a:t>
            </a:r>
            <a:r>
              <a:rPr lang="ru-RU" sz="3200" dirty="0" smtClean="0"/>
              <a:t>Для </a:t>
            </a:r>
            <a:r>
              <a:rPr lang="ru-RU" sz="3200" dirty="0"/>
              <a:t>его подготовки </a:t>
            </a:r>
            <a:r>
              <a:rPr lang="ru-RU" sz="3200" dirty="0" smtClean="0"/>
              <a:t>отбираются </a:t>
            </a:r>
            <a:r>
              <a:rPr lang="ru-RU" sz="3200" dirty="0"/>
              <a:t>важные, интересные для обсуждения вопросы. Продумывается организация круглого стола (стол, </a:t>
            </a:r>
            <a:r>
              <a:rPr lang="ru-RU" sz="3200" dirty="0" smtClean="0"/>
              <a:t>минеральная вода</a:t>
            </a:r>
            <a:r>
              <a:rPr lang="ru-RU" sz="3200" dirty="0"/>
              <a:t>, цветы</a:t>
            </a:r>
            <a:r>
              <a:rPr lang="ru-RU" sz="3200" dirty="0" smtClean="0"/>
              <a:t>…).</a:t>
            </a:r>
          </a:p>
          <a:p>
            <a:pPr marL="45720" indent="0">
              <a:buNone/>
            </a:pPr>
            <a:r>
              <a:rPr lang="ru-RU" sz="3200" dirty="0"/>
              <a:t> </a:t>
            </a:r>
            <a:r>
              <a:rPr lang="ru-RU" sz="3200" dirty="0" smtClean="0"/>
              <a:t>   </a:t>
            </a:r>
            <a:r>
              <a:rPr lang="ru-RU" sz="3200" b="1" i="1" dirty="0"/>
              <a:t>Главное правило круглого стола </a:t>
            </a:r>
            <a:r>
              <a:rPr lang="ru-RU" sz="3200" dirty="0"/>
              <a:t>- подготовленность и заинтересованность каждого участника</a:t>
            </a:r>
            <a:r>
              <a:rPr lang="ru-RU" sz="3600" dirty="0"/>
              <a:t>. </a:t>
            </a:r>
          </a:p>
          <a:p>
            <a:pPr marL="45720" indent="0">
              <a:buNone/>
            </a:pP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i="1" dirty="0" smtClean="0"/>
              <a:t>Круглый стол…</a:t>
            </a:r>
            <a:endParaRPr lang="ru-RU" sz="4400" b="1" i="1" dirty="0"/>
          </a:p>
        </p:txBody>
      </p:sp>
    </p:spTree>
    <p:extLst>
      <p:ext uri="{BB962C8B-B14F-4D97-AF65-F5344CB8AC3E}">
        <p14:creationId xmlns:p14="http://schemas.microsoft.com/office/powerpoint/2010/main" val="7167667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4400" dirty="0" smtClean="0"/>
              <a:t>     Например</a:t>
            </a:r>
            <a:r>
              <a:rPr lang="ru-RU" sz="4400" dirty="0"/>
              <a:t>, Вас незаслуженно </a:t>
            </a:r>
            <a:r>
              <a:rPr lang="ru-RU" sz="4400" b="1" i="1" dirty="0"/>
              <a:t>наказали</a:t>
            </a:r>
            <a:r>
              <a:rPr lang="ru-RU" sz="4400" dirty="0"/>
              <a:t>. </a:t>
            </a:r>
            <a:endParaRPr lang="ru-RU" sz="4400" dirty="0" smtClean="0"/>
          </a:p>
          <a:p>
            <a:pPr marL="45720" indent="0">
              <a:buNone/>
            </a:pPr>
            <a:r>
              <a:rPr lang="ru-RU" sz="4400" dirty="0"/>
              <a:t> </a:t>
            </a:r>
            <a:r>
              <a:rPr lang="ru-RU" sz="4400" dirty="0" smtClean="0"/>
              <a:t> И </a:t>
            </a:r>
            <a:r>
              <a:rPr lang="ru-RU" sz="4400" dirty="0"/>
              <a:t>далее руководитель кружка разыгрывает ситуацию до логического завершения  в пользу работника. </a:t>
            </a:r>
          </a:p>
          <a:p>
            <a:pPr marL="45720" indent="0">
              <a:buNone/>
            </a:pPr>
            <a:endParaRPr lang="ru-RU" sz="4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i="1" dirty="0" smtClean="0"/>
              <a:t>Имитация конкретной ситуации…</a:t>
            </a:r>
            <a:endParaRPr lang="ru-RU" sz="4400" b="1" i="1" dirty="0"/>
          </a:p>
        </p:txBody>
      </p:sp>
    </p:spTree>
    <p:extLst>
      <p:ext uri="{BB962C8B-B14F-4D97-AF65-F5344CB8AC3E}">
        <p14:creationId xmlns:p14="http://schemas.microsoft.com/office/powerpoint/2010/main" val="31580132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5400" dirty="0" smtClean="0"/>
              <a:t>   </a:t>
            </a:r>
          </a:p>
          <a:p>
            <a:pPr marL="45720" indent="0">
              <a:buNone/>
            </a:pPr>
            <a:r>
              <a:rPr lang="ru-RU" sz="5400" dirty="0"/>
              <a:t> </a:t>
            </a:r>
            <a:r>
              <a:rPr lang="ru-RU" sz="5400" dirty="0" smtClean="0"/>
              <a:t>   Например</a:t>
            </a:r>
            <a:r>
              <a:rPr lang="ru-RU" sz="5400" dirty="0"/>
              <a:t>,  составить «портфолио», заявление и т.д. </a:t>
            </a:r>
          </a:p>
          <a:p>
            <a:pPr marL="45720" indent="0">
              <a:buNone/>
            </a:pPr>
            <a:endParaRPr lang="ru-RU" sz="5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i="1" dirty="0" smtClean="0"/>
              <a:t>ОБУЧЕНИЕ практическим умениям…</a:t>
            </a:r>
            <a:endParaRPr lang="ru-RU" sz="4400" b="1" i="1" dirty="0"/>
          </a:p>
        </p:txBody>
      </p:sp>
    </p:spTree>
    <p:extLst>
      <p:ext uri="{BB962C8B-B14F-4D97-AF65-F5344CB8AC3E}">
        <p14:creationId xmlns:p14="http://schemas.microsoft.com/office/powerpoint/2010/main" val="16102596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4800" dirty="0" smtClean="0"/>
              <a:t>    С   Уставом </a:t>
            </a:r>
            <a:r>
              <a:rPr lang="ru-RU" sz="4800" dirty="0"/>
              <a:t>Профсоюза, </a:t>
            </a:r>
            <a:r>
              <a:rPr lang="ru-RU" sz="4800" dirty="0" smtClean="0"/>
              <a:t>Уставом образовательного учреждения, Правилами </a:t>
            </a:r>
            <a:r>
              <a:rPr lang="ru-RU" sz="4800" dirty="0"/>
              <a:t>внутреннего трудового распорядка и т.д.</a:t>
            </a:r>
          </a:p>
          <a:p>
            <a:pPr marL="45720" indent="0">
              <a:buNone/>
            </a:pPr>
            <a:endParaRPr lang="ru-RU" sz="4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i="1" dirty="0" smtClean="0"/>
              <a:t>Работа с инструктивно-директивными документами…</a:t>
            </a:r>
            <a:endParaRPr lang="ru-RU" sz="3600" b="1" i="1" dirty="0"/>
          </a:p>
        </p:txBody>
      </p:sp>
    </p:spTree>
    <p:extLst>
      <p:ext uri="{BB962C8B-B14F-4D97-AF65-F5344CB8AC3E}">
        <p14:creationId xmlns:p14="http://schemas.microsoft.com/office/powerpoint/2010/main" val="16910201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2800" dirty="0" smtClean="0"/>
              <a:t>    Далее, </a:t>
            </a:r>
            <a:r>
              <a:rPr lang="ru-RU" sz="2800" dirty="0"/>
              <a:t>разрабатывается программа профсоюзного </a:t>
            </a:r>
            <a:r>
              <a:rPr lang="ru-RU" sz="2800" dirty="0" smtClean="0"/>
              <a:t>кружка, на </a:t>
            </a:r>
            <a:r>
              <a:rPr lang="ru-RU" sz="2800" dirty="0"/>
              <a:t>основе которой составляется план-конспект занятия с постановкой цели и задач данного </a:t>
            </a:r>
            <a:r>
              <a:rPr lang="ru-RU" sz="2800" dirty="0" smtClean="0"/>
              <a:t>занятия, в журнале делается соответствующая запись (учёт отсутствующих, роспись руководителя о проведении данного занятия и т. д.). До участников кружка доводится информация относительно периодичности занятий, с обязательным вывешиванием накануне, напоминающего о занятии объявления.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715453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200" dirty="0" smtClean="0"/>
              <a:t>      Это </a:t>
            </a:r>
            <a:r>
              <a:rPr lang="ru-RU" sz="3200" dirty="0"/>
              <a:t>неформальная форма общения, и она позволяет руководителям профсоюзных кружков проявить свои творческие и профессиональные способности, максимально реализовать потребности работников  в правовых знаниях, создать </a:t>
            </a:r>
            <a:r>
              <a:rPr lang="ru-RU" sz="3200" dirty="0" smtClean="0"/>
              <a:t> </a:t>
            </a:r>
            <a:r>
              <a:rPr lang="ru-RU" sz="3200" dirty="0"/>
              <a:t>обстановку </a:t>
            </a:r>
            <a:r>
              <a:rPr lang="ru-RU" sz="3200" dirty="0" smtClean="0"/>
              <a:t>для самосовершенствования</a:t>
            </a:r>
            <a:r>
              <a:rPr lang="ru-RU" sz="3200" dirty="0"/>
              <a:t>.  </a:t>
            </a:r>
          </a:p>
          <a:p>
            <a:pPr marL="4572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696453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ru-RU" dirty="0"/>
              <a:t> </a:t>
            </a:r>
            <a:r>
              <a:rPr lang="ru-RU" dirty="0" smtClean="0"/>
              <a:t>         </a:t>
            </a:r>
            <a:r>
              <a:rPr lang="ru-RU" sz="3200" dirty="0" smtClean="0"/>
              <a:t>Сегодняшнее время  </a:t>
            </a:r>
            <a:r>
              <a:rPr lang="ru-RU" sz="3200" dirty="0"/>
              <a:t>требует усиления информированности членов </a:t>
            </a:r>
            <a:r>
              <a:rPr lang="ru-RU" sz="3200" dirty="0" smtClean="0"/>
              <a:t>коллектива, так как нужно </a:t>
            </a:r>
            <a:r>
              <a:rPr lang="ru-RU" sz="3200" dirty="0"/>
              <a:t>быстро  ориентироваться во времени, в обстановке. Профсоюзный кружок в образовательном учреждении как неформальное объединение работников проводится с целью изучения нормативно - правовых документов.  </a:t>
            </a:r>
            <a:endParaRPr lang="ru-RU" sz="3200" dirty="0" smtClean="0"/>
          </a:p>
          <a:p>
            <a:pPr marL="45720" indent="0">
              <a:buNone/>
            </a:pPr>
            <a:r>
              <a:rPr lang="ru-RU" sz="3200" dirty="0"/>
              <a:t> </a:t>
            </a:r>
            <a:r>
              <a:rPr lang="ru-RU" sz="3200" dirty="0" smtClean="0"/>
              <a:t>     Планирование </a:t>
            </a:r>
            <a:r>
              <a:rPr lang="ru-RU" sz="3200" dirty="0"/>
              <a:t>профсоюзного кружка производится по интересам участников. </a:t>
            </a:r>
          </a:p>
        </p:txBody>
      </p:sp>
    </p:spTree>
    <p:extLst>
      <p:ext uri="{BB962C8B-B14F-4D97-AF65-F5344CB8AC3E}">
        <p14:creationId xmlns:p14="http://schemas.microsoft.com/office/powerpoint/2010/main" val="343769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45720" indent="0">
              <a:buNone/>
            </a:pPr>
            <a:r>
              <a:rPr lang="ru-RU" dirty="0" smtClean="0"/>
              <a:t>      </a:t>
            </a:r>
            <a:r>
              <a:rPr lang="ru-RU" sz="11200" dirty="0" smtClean="0"/>
              <a:t>Информационная </a:t>
            </a:r>
            <a:r>
              <a:rPr lang="ru-RU" sz="11200" dirty="0"/>
              <a:t>работа заключается в доведении до членов профсоюза материала газет и методического материала горкома профсоюза. Но в настоящее время эта работа  должна совершенствоваться в каждом учреждении. </a:t>
            </a:r>
            <a:endParaRPr lang="ru-RU" sz="11200" dirty="0" smtClean="0"/>
          </a:p>
          <a:p>
            <a:pPr marL="45720" indent="0">
              <a:buNone/>
            </a:pPr>
            <a:r>
              <a:rPr lang="ru-RU" sz="11200" dirty="0"/>
              <a:t> </a:t>
            </a:r>
            <a:r>
              <a:rPr lang="ru-RU" sz="11200" dirty="0" smtClean="0"/>
              <a:t>    Руководителем </a:t>
            </a:r>
            <a:r>
              <a:rPr lang="ru-RU" sz="11200" dirty="0"/>
              <a:t>кружка в каждой первичной организации должен стать на первых порах </a:t>
            </a:r>
            <a:r>
              <a:rPr lang="ru-RU" sz="11200" b="1" i="1" dirty="0"/>
              <a:t>председатель профкома</a:t>
            </a:r>
            <a:r>
              <a:rPr lang="ru-RU" sz="11200" dirty="0"/>
              <a:t>, который  </a:t>
            </a:r>
            <a:r>
              <a:rPr lang="ru-RU" sz="11200" dirty="0" smtClean="0"/>
              <a:t>во-первых, доступнее </a:t>
            </a:r>
            <a:r>
              <a:rPr lang="ru-RU" sz="11200" dirty="0"/>
              <a:t>и профессиональнее донесет до членов кружка изучаемый </a:t>
            </a:r>
            <a:r>
              <a:rPr lang="ru-RU" sz="11200" dirty="0" smtClean="0"/>
              <a:t>материал, а во-вторых, вряд ли найдётся сегодня человек, согласный на такую общественную нагрузку. </a:t>
            </a:r>
            <a:endParaRPr lang="ru-RU" sz="11200" dirty="0"/>
          </a:p>
          <a:p>
            <a:pPr marL="45720" indent="0">
              <a:buNone/>
            </a:pPr>
            <a:r>
              <a:rPr lang="ru-RU" sz="11200" dirty="0"/>
              <a:t> </a:t>
            </a:r>
          </a:p>
          <a:p>
            <a:pPr marL="45720" indent="0">
              <a:buNone/>
            </a:pPr>
            <a:r>
              <a:rPr lang="ru-RU" dirty="0"/>
              <a:t> 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8111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dirty="0" smtClean="0"/>
              <a:t>      </a:t>
            </a:r>
            <a:r>
              <a:rPr lang="ru-RU" sz="2800" dirty="0" smtClean="0"/>
              <a:t>Для </a:t>
            </a:r>
            <a:r>
              <a:rPr lang="ru-RU" sz="2800" dirty="0"/>
              <a:t>подготовки занятия профсоюзного кружка </a:t>
            </a:r>
            <a:r>
              <a:rPr lang="ru-RU" sz="2800" b="1" dirty="0"/>
              <a:t>руководитель должен определить</a:t>
            </a:r>
            <a:r>
              <a:rPr lang="ru-RU" sz="2800" dirty="0"/>
              <a:t>:</a:t>
            </a:r>
          </a:p>
          <a:p>
            <a:pPr lvl="0"/>
            <a:r>
              <a:rPr lang="ru-RU" sz="2800" dirty="0" smtClean="0"/>
              <a:t> место </a:t>
            </a:r>
            <a:r>
              <a:rPr lang="ru-RU" sz="2800" dirty="0"/>
              <a:t>и время проведения </a:t>
            </a:r>
            <a:r>
              <a:rPr lang="ru-RU" sz="2800" dirty="0" smtClean="0"/>
              <a:t>занятий;</a:t>
            </a:r>
            <a:endParaRPr lang="ru-RU" sz="2800" dirty="0"/>
          </a:p>
          <a:p>
            <a:pPr lvl="0"/>
            <a:r>
              <a:rPr lang="ru-RU" sz="2800" dirty="0" smtClean="0"/>
              <a:t> какую </a:t>
            </a:r>
            <a:r>
              <a:rPr lang="ru-RU" sz="2800" dirty="0"/>
              <a:t>тему выбрать и чем она интересна для членов кружка и </a:t>
            </a:r>
            <a:r>
              <a:rPr lang="ru-RU" sz="2800" dirty="0" smtClean="0"/>
              <a:t>коллектива;</a:t>
            </a:r>
            <a:endParaRPr lang="ru-RU" sz="2800" dirty="0"/>
          </a:p>
          <a:p>
            <a:pPr lvl="0"/>
            <a:r>
              <a:rPr lang="ru-RU" sz="2800" dirty="0" smtClean="0"/>
              <a:t> чему </a:t>
            </a:r>
            <a:r>
              <a:rPr lang="ru-RU" sz="2800" dirty="0"/>
              <a:t>должны научиться члены </a:t>
            </a:r>
            <a:r>
              <a:rPr lang="ru-RU" sz="2800" dirty="0" smtClean="0"/>
              <a:t>кружка;</a:t>
            </a:r>
            <a:endParaRPr lang="ru-RU" sz="2800" dirty="0"/>
          </a:p>
          <a:p>
            <a:pPr lvl="0"/>
            <a:r>
              <a:rPr lang="ru-RU" sz="2800" dirty="0" smtClean="0"/>
              <a:t> какие </a:t>
            </a:r>
            <a:r>
              <a:rPr lang="ru-RU" sz="2800" dirty="0"/>
              <a:t>приемы и методы использовать на </a:t>
            </a:r>
            <a:r>
              <a:rPr lang="ru-RU" sz="2800" dirty="0" smtClean="0"/>
              <a:t>занятии;</a:t>
            </a:r>
            <a:endParaRPr lang="ru-RU" sz="2800" dirty="0"/>
          </a:p>
          <a:p>
            <a:pPr lvl="0"/>
            <a:r>
              <a:rPr lang="ru-RU" sz="2800" dirty="0" smtClean="0"/>
              <a:t> какие </a:t>
            </a:r>
            <a:r>
              <a:rPr lang="ru-RU" sz="2800" dirty="0"/>
              <a:t>учебные материалы по данной теме есть и что еще необходимо подготовить.</a:t>
            </a:r>
          </a:p>
          <a:p>
            <a:pPr marL="4572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22816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4000" b="1" dirty="0" smtClean="0"/>
              <a:t> Уметь </a:t>
            </a:r>
            <a:r>
              <a:rPr lang="ru-RU" sz="4000" b="1" dirty="0"/>
              <a:t>информировать. </a:t>
            </a:r>
            <a:r>
              <a:rPr lang="ru-RU" sz="4000" dirty="0"/>
              <a:t>Участник профсоюзного кружка прежде всего должен понять цель получения информации. Поэтому не надо жалеть времени на то, чтобы толково рассказать что к чему.</a:t>
            </a:r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i="1" dirty="0" smtClean="0"/>
              <a:t>Руководитель </a:t>
            </a:r>
            <a:r>
              <a:rPr lang="ru-RU" b="1" i="1" dirty="0"/>
              <a:t>профсоюзного кружка должен:</a:t>
            </a:r>
            <a:r>
              <a:rPr lang="ru-RU" i="1" dirty="0"/>
              <a:t/>
            </a:r>
            <a:br>
              <a:rPr lang="ru-RU" i="1" dirty="0"/>
            </a:br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1813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lvl="0" indent="0">
              <a:buNone/>
            </a:pPr>
            <a:r>
              <a:rPr lang="ru-RU" sz="3600" dirty="0" smtClean="0"/>
              <a:t>    </a:t>
            </a:r>
            <a:r>
              <a:rPr lang="ru-RU" sz="3200" dirty="0" smtClean="0"/>
              <a:t>Учитывая</a:t>
            </a:r>
            <a:r>
              <a:rPr lang="ru-RU" sz="3200" dirty="0"/>
              <a:t>, что большинство членов кружка – люди творческие, предпочитающие рассуждать, наиболее подходящая для них форма сотрудничества с руководителем такова: постановка проблемы, анализ всех «за» и «против», нахождение совместно с собеседниками правильного ответа.</a:t>
            </a:r>
          </a:p>
          <a:p>
            <a:pPr marL="45720" indent="0">
              <a:buNone/>
            </a:pP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Уметь разъяснять. </a:t>
            </a:r>
          </a:p>
        </p:txBody>
      </p:sp>
    </p:spTree>
    <p:extLst>
      <p:ext uri="{BB962C8B-B14F-4D97-AF65-F5344CB8AC3E}">
        <p14:creationId xmlns:p14="http://schemas.microsoft.com/office/powerpoint/2010/main" val="1499350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lvl="0" indent="0">
              <a:buNone/>
            </a:pPr>
            <a:r>
              <a:rPr lang="ru-RU" dirty="0" smtClean="0"/>
              <a:t>     </a:t>
            </a:r>
            <a:r>
              <a:rPr lang="ru-RU" sz="4000" dirty="0" smtClean="0"/>
              <a:t>Для </a:t>
            </a:r>
            <a:r>
              <a:rPr lang="ru-RU" sz="4000" dirty="0"/>
              <a:t>этого, в первую очередь, нужны факты, нормативные документы, правовые акты, тексты законов. Поэтому не стоит начинать общение в кружке, не имея должной подготовки к занятиям</a:t>
            </a:r>
            <a:r>
              <a:rPr lang="ru-RU" sz="4000" dirty="0" smtClean="0"/>
              <a:t>.</a:t>
            </a:r>
            <a:endParaRPr lang="ru-RU" sz="4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Уметь </a:t>
            </a:r>
            <a:r>
              <a:rPr lang="ru-RU" b="1" i="1" dirty="0" smtClean="0"/>
              <a:t>доказывать.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2636078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259</TotalTime>
  <Words>1166</Words>
  <Application>Microsoft Office PowerPoint</Application>
  <PresentationFormat>Экран (4:3)</PresentationFormat>
  <Paragraphs>80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3" baseType="lpstr">
      <vt:lpstr>Franklin Gothic Medium</vt:lpstr>
      <vt:lpstr>Wingdings</vt:lpstr>
      <vt:lpstr>Wingdings 2</vt:lpstr>
      <vt:lpstr>Сетка</vt:lpstr>
      <vt:lpstr>Как подготовить и провести профсоюзный кружок?</vt:lpstr>
      <vt:lpstr>  Профсоюзная учёба – это важно  </vt:lpstr>
      <vt:lpstr>Презентация PowerPoint</vt:lpstr>
      <vt:lpstr>Презентация PowerPoint</vt:lpstr>
      <vt:lpstr>Презентация PowerPoint</vt:lpstr>
      <vt:lpstr>Презентация PowerPoint</vt:lpstr>
      <vt:lpstr>  Руководитель профсоюзного кружка должен:   </vt:lpstr>
      <vt:lpstr>Уметь разъяснять. </vt:lpstr>
      <vt:lpstr>Уметь доказывать.</vt:lpstr>
      <vt:lpstr>Уметь опровергать. </vt:lpstr>
      <vt:lpstr>Уметь слушать. </vt:lpstr>
      <vt:lpstr>Уметь консультировать.</vt:lpstr>
      <vt:lpstr> Руководитель профсоюзного кружка: </vt:lpstr>
      <vt:lpstr>Презентация PowerPoint</vt:lpstr>
      <vt:lpstr>Презентация PowerPoint</vt:lpstr>
      <vt:lpstr>Презентация PowerPoint</vt:lpstr>
      <vt:lpstr>Презентация PowerPoint</vt:lpstr>
      <vt:lpstr>Правила для руководителя кружка…</vt:lpstr>
      <vt:lpstr>Презентация PowerPoint</vt:lpstr>
      <vt:lpstr> Второе правило: </vt:lpstr>
      <vt:lpstr> Третье правило: </vt:lpstr>
      <vt:lpstr>Презентация PowerPoint</vt:lpstr>
      <vt:lpstr> Формы проведения профсоюзных кружков, применяемых в первичной  профсоюзной организации </vt:lpstr>
      <vt:lpstr>Конференция…</vt:lpstr>
      <vt:lpstr>Круглый стол…</vt:lpstr>
      <vt:lpstr>Имитация конкретной ситуации…</vt:lpstr>
      <vt:lpstr>ОБУЧЕНИЕ практическим умениям…</vt:lpstr>
      <vt:lpstr>Работа с инструктивно-директивными документами…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подготовить и провести профсоюзный кружок?</dc:title>
  <dc:creator>Admin</dc:creator>
  <cp:lastModifiedBy>Пользователь</cp:lastModifiedBy>
  <cp:revision>32</cp:revision>
  <dcterms:created xsi:type="dcterms:W3CDTF">2014-10-12T07:11:45Z</dcterms:created>
  <dcterms:modified xsi:type="dcterms:W3CDTF">2018-02-04T16:54:57Z</dcterms:modified>
</cp:coreProperties>
</file>