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0398522-A539-4E2D-82F6-E6F044DEF6A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Профсоюзный кружок на тему: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«Трудовой договор — защита, а не формальность»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952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страховое </a:t>
            </a:r>
            <a:r>
              <a:rPr lang="ru-RU" sz="2800" b="1" i="1" dirty="0"/>
              <a:t>свидетельство государственного пенсионного страхования;</a:t>
            </a:r>
          </a:p>
          <a:p>
            <a:r>
              <a:rPr lang="ru-RU" sz="2800" b="1" i="1" dirty="0"/>
              <a:t> </a:t>
            </a:r>
            <a:r>
              <a:rPr lang="ru-RU" sz="2800" b="1" i="1" dirty="0" smtClean="0"/>
              <a:t>документы </a:t>
            </a:r>
            <a:r>
              <a:rPr lang="ru-RU" sz="2800" b="1" i="1" dirty="0"/>
              <a:t>воинского учета — для военнообязанных и лиц, подлежащих призыву на военную службу; </a:t>
            </a:r>
          </a:p>
          <a:p>
            <a:r>
              <a:rPr lang="ru-RU" sz="2800" b="1" i="1" dirty="0" smtClean="0"/>
              <a:t> документ </a:t>
            </a:r>
            <a:r>
              <a:rPr lang="ru-RU" sz="2800" b="1" i="1" dirty="0"/>
              <a:t>об образовании, о квалификации или наличии специальных знаний — при поступлении на работу, требующую специальных знаний или специальной подготовки.</a:t>
            </a:r>
          </a:p>
          <a:p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060339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200" b="1" i="1" dirty="0"/>
              <a:t>3. Трудовой договор заключается в письменной </a:t>
            </a:r>
            <a:r>
              <a:rPr lang="ru-RU" sz="3200" b="1" i="1" dirty="0" smtClean="0"/>
              <a:t>форме</a:t>
            </a:r>
            <a:r>
              <a:rPr lang="ru-RU" sz="3200" u="sng" dirty="0"/>
              <a:t>,</a:t>
            </a:r>
            <a:r>
              <a:rPr lang="ru-RU" sz="3200" dirty="0" smtClean="0"/>
              <a:t> </a:t>
            </a:r>
            <a:r>
              <a:rPr lang="ru-RU" sz="3200" dirty="0"/>
              <a:t>составляется в двух экземплярах, каждый из которых подписывается сторонами. Один экземпляр передается работнику, другой хранится у работодателя. Получение работником экземпляра трудового договора должно подтверждаться его подписью на экземпляре, хранящемся у работодателя.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384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600" dirty="0" smtClean="0"/>
              <a:t>      Это </a:t>
            </a:r>
            <a:r>
              <a:rPr lang="ru-RU" sz="3600" dirty="0"/>
              <a:t>положение ст. 67 ТК РФ должен помнить каждый работник. До сих пор встречаются работодатели, не желающие выдавать на руки трудовые </a:t>
            </a:r>
            <a:r>
              <a:rPr lang="ru-RU" sz="3600" dirty="0" smtClean="0"/>
              <a:t>договоры. Без </a:t>
            </a:r>
            <a:r>
              <a:rPr lang="ru-RU" sz="3600" dirty="0"/>
              <a:t>трудового договора на руках вам трудно будет оспорить какие-либо «новшества», внесенные в него без вашего ведома и согласия.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Кроме </a:t>
            </a:r>
            <a:r>
              <a:rPr lang="ru-RU" sz="2800" dirty="0"/>
              <a:t>того, при приеме на работу сотрудник должен ознакомиться с правилами внутреннего трудового распорядка, должностными инструкциями, правилами техники безопасности и т. д. Сидите и читайте внимательно, все это после подписания соответствующих документов вы обязаны будете выполнять. Не стесняйтесь попросить копии приказа о приеме на работу и других документов, </a:t>
            </a:r>
            <a:r>
              <a:rPr lang="ru-RU" sz="2800" dirty="0" smtClean="0"/>
              <a:t>заверенные работодателем.</a:t>
            </a:r>
            <a:endParaRPr lang="ru-RU" sz="2800" dirty="0"/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91101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Если </a:t>
            </a:r>
            <a:r>
              <a:rPr lang="ru-RU" sz="3200" dirty="0"/>
              <a:t>что-то не понятно, требуйте изменения формулировок </a:t>
            </a:r>
            <a:r>
              <a:rPr lang="ru-RU" sz="3200" b="1" dirty="0"/>
              <a:t>ДО</a:t>
            </a:r>
            <a:r>
              <a:rPr lang="ru-RU" sz="3200" dirty="0"/>
              <a:t> подписания договора. </a:t>
            </a:r>
            <a:r>
              <a:rPr lang="ru-RU" sz="3200" b="1" dirty="0" smtClean="0"/>
              <a:t>Запрещено </a:t>
            </a:r>
            <a:r>
              <a:rPr lang="ru-RU" sz="3200" b="1" dirty="0"/>
              <a:t>требовать выполнения работы, не обусловленной трудовым договором (ст. 60 ТК РФ).</a:t>
            </a:r>
            <a:r>
              <a:rPr lang="ru-RU" sz="3200" dirty="0"/>
              <a:t> Если хоть один параграф вам непонятен или с трудом выполним, лучше воздержаться от подписания такого договора. </a:t>
            </a:r>
          </a:p>
        </p:txBody>
      </p:sp>
    </p:spTree>
    <p:extLst>
      <p:ext uri="{BB962C8B-B14F-4D97-AF65-F5344CB8AC3E}">
        <p14:creationId xmlns:p14="http://schemas.microsoft.com/office/powerpoint/2010/main" val="3034799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В </a:t>
            </a:r>
            <a:r>
              <a:rPr lang="ru-RU" sz="3600" dirty="0"/>
              <a:t>противном случае над вами всегда будет висеть угроза увольнения за невыполнение должностных обязанностей. Избегайте размытых, неточных фраз, иначе вам придется выполнять работу, не соответствующую занимаемой должности.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1549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200" dirty="0" smtClean="0"/>
              <a:t>Учебная </a:t>
            </a:r>
            <a:r>
              <a:rPr lang="ru-RU" sz="3200" dirty="0"/>
              <a:t>нагрузка педагогического работника образовательного учреждения оговаривается в трудовом </a:t>
            </a:r>
            <a:r>
              <a:rPr lang="ru-RU" sz="3200" dirty="0" smtClean="0"/>
              <a:t>договоре. Объем </a:t>
            </a:r>
            <a:r>
              <a:rPr lang="ru-RU" sz="3200" dirty="0"/>
              <a:t>учебной нагрузки (педагогической работы) устанавливается исходя из количества часов по учебному плану и учебным программам, обеспеченности кадрами и других условий деятельности образовательного учреждения.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775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</a:t>
            </a:r>
            <a:r>
              <a:rPr lang="ru-RU" sz="3200" dirty="0" smtClean="0"/>
              <a:t>Расписание </a:t>
            </a:r>
            <a:r>
              <a:rPr lang="ru-RU" sz="3200" dirty="0"/>
              <a:t>уроков составляется и утверждается администрацией школы по согласованию с </a:t>
            </a:r>
            <a:r>
              <a:rPr lang="ru-RU" sz="3200" dirty="0" smtClean="0"/>
              <a:t> </a:t>
            </a:r>
            <a:r>
              <a:rPr lang="ru-RU" sz="3200" dirty="0"/>
              <a:t>профсоюзным органом с учетом обеспечения педагогической целесообразности, соблюдения санитарно-гигиенических норм и максимальной экономии времени учителя.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38086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Часы</a:t>
            </a:r>
            <a:r>
              <a:rPr lang="ru-RU" sz="2800" dirty="0"/>
              <a:t>, свободные от уроков, дежурств, участия во внеурочных мероприятиях, предусмотренных планом образовательного учреждения (заседания педагогического совета, родительские собрания и т. п.), учитель вправе использовать по своему усмотрению. </a:t>
            </a:r>
            <a:r>
              <a:rPr lang="ru-RU" sz="2800" b="1" dirty="0"/>
              <a:t>Неправильно</a:t>
            </a:r>
            <a:r>
              <a:rPr lang="ru-RU" sz="2800" dirty="0"/>
              <a:t> требовать от учителя, чтобы он находился в школе в то время, которое ему оплачивают за проверку тетрадей, подготовку к урокам и т. д.</a:t>
            </a:r>
          </a:p>
        </p:txBody>
      </p:sp>
    </p:spTree>
    <p:extLst>
      <p:ext uri="{BB962C8B-B14F-4D97-AF65-F5344CB8AC3E}">
        <p14:creationId xmlns:p14="http://schemas.microsoft.com/office/powerpoint/2010/main" val="1218847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800" b="1" dirty="0" smtClean="0"/>
              <a:t>     Ни </a:t>
            </a:r>
            <a:r>
              <a:rPr lang="ru-RU" sz="2800" b="1" dirty="0"/>
              <a:t>одно условие, ухудшающее положение работника </a:t>
            </a:r>
            <a:r>
              <a:rPr lang="ru-RU" sz="2800" dirty="0"/>
              <a:t>по сравнению с трудовым законодательством и иными нормативными правовыми актами, содержащими нормы трудового права, коллективным договором, соглашениями, локальными нормативными актами, работать не будет. В любой момент работник может потребовать восстановления нарушенного права, и если работодатель не готов в этом содействовать, есть государственные органы, специально для этого предназначенные: </a:t>
            </a:r>
            <a:r>
              <a:rPr lang="ru-RU" sz="2800" b="1" i="1" dirty="0"/>
              <a:t>инспекция по труду, прокуратура, суд.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84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 smtClean="0"/>
              <a:t>    </a:t>
            </a:r>
            <a:r>
              <a:rPr lang="ru-RU" sz="3600" dirty="0" smtClean="0"/>
              <a:t>Прежде </a:t>
            </a:r>
            <a:r>
              <a:rPr lang="ru-RU" sz="3600" dirty="0"/>
              <a:t>чем приступить к занятию, мы </a:t>
            </a:r>
            <a:r>
              <a:rPr lang="ru-RU" sz="3600" dirty="0" smtClean="0"/>
              <a:t>попросили </a:t>
            </a:r>
            <a:r>
              <a:rPr lang="ru-RU" sz="3600" dirty="0"/>
              <a:t>ответить </a:t>
            </a:r>
            <a:r>
              <a:rPr lang="ru-RU" sz="3600" dirty="0" smtClean="0"/>
              <a:t>Вас на </a:t>
            </a:r>
            <a:r>
              <a:rPr lang="ru-RU" sz="3600" dirty="0"/>
              <a:t>вопрос: </a:t>
            </a:r>
            <a:r>
              <a:rPr lang="ru-RU" sz="3600" dirty="0" smtClean="0"/>
              <a:t>«</a:t>
            </a:r>
            <a:r>
              <a:rPr lang="ru-RU" sz="3600" b="1" i="1" dirty="0" smtClean="0"/>
              <a:t>Что</a:t>
            </a:r>
            <a:r>
              <a:rPr lang="ru-RU" sz="3600" b="1" i="1" dirty="0"/>
              <a:t>, с </a:t>
            </a:r>
            <a:r>
              <a:rPr lang="ru-RU" sz="3600" b="1" i="1" dirty="0" smtClean="0"/>
              <a:t>вашей </a:t>
            </a:r>
            <a:r>
              <a:rPr lang="ru-RU" sz="3600" b="1" i="1" dirty="0"/>
              <a:t>точки зрения, трудовой договор — формальность или защита</a:t>
            </a:r>
            <a:r>
              <a:rPr lang="ru-RU" sz="3600" b="1" i="1" dirty="0" smtClean="0"/>
              <a:t>?</a:t>
            </a:r>
          </a:p>
          <a:p>
            <a:pPr marL="4572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Так вот, данные неутешительные, поскольку, более 70% </a:t>
            </a:r>
            <a:r>
              <a:rPr lang="ru-RU" sz="3600" dirty="0"/>
              <a:t>сказали: </a:t>
            </a:r>
            <a:r>
              <a:rPr lang="ru-RU" sz="3600" b="1" i="1" dirty="0"/>
              <a:t>формальность!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Коллеги!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161488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dirty="0" smtClean="0"/>
              <a:t>     Запомните</a:t>
            </a:r>
            <a:r>
              <a:rPr lang="ru-RU" sz="2800" b="1" dirty="0"/>
              <a:t>! Включаемые в трудовой договор дополнительные условия не должны ухудшать положение работника</a:t>
            </a:r>
            <a:r>
              <a:rPr lang="ru-RU" sz="2800" dirty="0"/>
              <a:t> по сравнению с установленным трудовым законодательством, коллективным договором, соглашениями, локальными нормативными </a:t>
            </a:r>
            <a:r>
              <a:rPr lang="ru-RU" sz="2800" dirty="0" smtClean="0"/>
              <a:t>актами. При </a:t>
            </a:r>
            <a:r>
              <a:rPr lang="ru-RU" sz="2800" dirty="0"/>
              <a:t>заключении трудового договора в нем по соглашению сторон может быть предусмотрено условие об испытании работника в целях проверки его соответствия поручаемой работе. </a:t>
            </a:r>
          </a:p>
        </p:txBody>
      </p:sp>
    </p:spTree>
    <p:extLst>
      <p:ext uri="{BB962C8B-B14F-4D97-AF65-F5344CB8AC3E}">
        <p14:creationId xmlns:p14="http://schemas.microsoft.com/office/powerpoint/2010/main" val="1099908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беременные </a:t>
            </a:r>
            <a:r>
              <a:rPr lang="ru-RU" sz="3200" b="1" i="1" dirty="0"/>
              <a:t>женщины и женщины, имеющие детей в возрасте до полутора лет;  — лица, не достигшие возраста 18 лет; </a:t>
            </a:r>
          </a:p>
          <a:p>
            <a:r>
              <a:rPr lang="ru-RU" sz="3200" b="1" i="1" dirty="0" smtClean="0"/>
              <a:t> лица</a:t>
            </a:r>
            <a:r>
              <a:rPr lang="ru-RU" sz="3200" b="1" i="1" dirty="0"/>
              <a:t>, заключающие трудовой договор на срок до двух месяцев;</a:t>
            </a:r>
          </a:p>
          <a:p>
            <a:r>
              <a:rPr lang="ru-RU" sz="3200" b="1" i="1" dirty="0"/>
              <a:t> </a:t>
            </a:r>
            <a:r>
              <a:rPr lang="ru-RU" sz="3200" b="1" i="1" dirty="0" smtClean="0"/>
              <a:t>лица</a:t>
            </a:r>
            <a:r>
              <a:rPr lang="ru-RU" sz="3200" b="1" i="1" dirty="0"/>
              <a:t>, избранные на выборную должность на оплачиваемую работу, и др.</a:t>
            </a:r>
          </a:p>
          <a:p>
            <a:pPr marL="45720" indent="0">
              <a:buNone/>
            </a:pPr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i="1" dirty="0" smtClean="0"/>
              <a:t>ТК </a:t>
            </a:r>
            <a:r>
              <a:rPr lang="ru-RU" sz="2400" b="1" i="1" dirty="0"/>
              <a:t>РФ предусматривает перечень лиц, для которых испытательный срок не </a:t>
            </a:r>
            <a:r>
              <a:rPr lang="ru-RU" sz="2400" b="1" i="1" dirty="0" smtClean="0"/>
              <a:t>устанавливается:</a:t>
            </a:r>
            <a:br>
              <a:rPr lang="ru-RU" sz="2400" b="1" i="1" dirty="0" smtClean="0"/>
            </a:b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019240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/>
              <a:t>     Отсутствие </a:t>
            </a:r>
            <a:r>
              <a:rPr lang="ru-RU" sz="2800" b="1" dirty="0"/>
              <a:t>в трудовом договоре условия об испытании означает, что работник принят на работу без испытания.</a:t>
            </a:r>
            <a:r>
              <a:rPr lang="ru-RU" sz="2800" dirty="0"/>
              <a:t> В случае, когда работник фактически допущен к работе без оформления трудового договора (часть вторая статьи 67 Трудового кодекса), условие об испытании может быть включено в трудовой договор, только если стороны оформили его в виде отдельного соглашения до начала работы.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15272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</a:t>
            </a:r>
            <a:r>
              <a:rPr lang="ru-RU" sz="3200" dirty="0" smtClean="0"/>
              <a:t>Трудовые </a:t>
            </a:r>
            <a:r>
              <a:rPr lang="ru-RU" sz="3200" dirty="0"/>
              <a:t>договоры могут заключаться на неопределенный </a:t>
            </a:r>
            <a:r>
              <a:rPr lang="ru-RU" sz="3200" dirty="0" smtClean="0"/>
              <a:t>срок:</a:t>
            </a:r>
            <a:endParaRPr lang="ru-RU" sz="3200" dirty="0"/>
          </a:p>
          <a:p>
            <a:pPr marL="45720" indent="0">
              <a:buNone/>
            </a:pPr>
            <a:r>
              <a:rPr lang="ru-RU" sz="3200" dirty="0"/>
              <a:t>1) </a:t>
            </a:r>
            <a:r>
              <a:rPr lang="ru-RU" sz="3200" b="1" i="1" dirty="0"/>
              <a:t>на неопределенный срок;</a:t>
            </a:r>
          </a:p>
          <a:p>
            <a:pPr marL="45720" indent="0">
              <a:buNone/>
            </a:pPr>
            <a:r>
              <a:rPr lang="ru-RU" sz="3200" b="1" i="1" dirty="0"/>
              <a:t>2) на определенный срок не более пяти лет</a:t>
            </a:r>
            <a:r>
              <a:rPr lang="ru-RU" sz="3200" dirty="0"/>
              <a:t>, если иной срок не установлен Трудовым кодексом и иными федеральными законами.</a:t>
            </a: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sz="4000" b="1" i="1" dirty="0" smtClean="0"/>
              <a:t>Срок </a:t>
            </a:r>
            <a:r>
              <a:rPr lang="ru-RU" sz="4000" b="1" i="1" dirty="0"/>
              <a:t>трудового договора</a:t>
            </a:r>
            <a:br>
              <a:rPr lang="ru-RU" sz="4000" b="1" i="1" dirty="0"/>
            </a:b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4165428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 smtClean="0"/>
              <a:t>    </a:t>
            </a:r>
            <a:r>
              <a:rPr lang="ru-RU" sz="2800" b="1" dirty="0" smtClean="0"/>
              <a:t>Если </a:t>
            </a:r>
            <a:r>
              <a:rPr lang="ru-RU" sz="2800" b="1" dirty="0"/>
              <a:t>в трудовом договоре не оговорен срок его действия, то договор считается заключенным на неопределенный </a:t>
            </a:r>
            <a:r>
              <a:rPr lang="ru-RU" sz="2800" b="1" dirty="0" smtClean="0"/>
              <a:t>срок.</a:t>
            </a:r>
            <a:r>
              <a:rPr lang="ru-RU" sz="2800" dirty="0"/>
              <a:t> </a:t>
            </a:r>
            <a:r>
              <a:rPr lang="ru-RU" sz="2800" dirty="0" smtClean="0"/>
              <a:t>В </a:t>
            </a:r>
            <a:r>
              <a:rPr lang="ru-RU" sz="2800" dirty="0"/>
              <a:t>случае, когда ни одна из сторон не потребовала расторжения срочного трудового договора в связи с истечением срока его действия и работник продолжает после этого работу, условие о срочном характере трудового договора утрачивает силу — он считается заключенным на неопределенный срок.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84422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Трудовой </a:t>
            </a:r>
            <a:r>
              <a:rPr lang="ru-RU" sz="2800" dirty="0"/>
              <a:t>договор, заключенный на определенный срок при отсутствии достаточных к тому оснований, установленных судом, считается заключенным на неопределенный срок.</a:t>
            </a:r>
          </a:p>
          <a:p>
            <a:pPr marL="45720" indent="0">
              <a:buNone/>
            </a:pPr>
            <a:r>
              <a:rPr lang="ru-RU" sz="2800" b="1" i="1" dirty="0" smtClean="0"/>
              <a:t>    Запрещается</a:t>
            </a:r>
            <a:r>
              <a:rPr lang="ru-RU" sz="2800" dirty="0" smtClean="0"/>
              <a:t> </a:t>
            </a:r>
            <a:r>
              <a:rPr lang="ru-RU" sz="2800" dirty="0"/>
              <a:t>заключать срочные трудовые договоры в целях уклонения от предоставления прав и гарантий, предусмотренных для работников, с которыми заключается трудовой договор на неопределенный срок.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83985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Важно </a:t>
            </a:r>
            <a:r>
              <a:rPr lang="ru-RU" sz="2800" dirty="0"/>
              <a:t>помнить, что произвольно поменять условия трудового договора в одностороннем порядке не может ни работник, ни </a:t>
            </a:r>
            <a:r>
              <a:rPr lang="ru-RU" sz="2800" dirty="0" smtClean="0"/>
              <a:t>работодатель. Изменение </a:t>
            </a:r>
            <a:r>
              <a:rPr lang="ru-RU" sz="2800" dirty="0"/>
              <a:t>определенных сторонами условий трудового договора, в том числе перевод на другую работу, допускается только по соглашению сторон, за исключением случаев, предусмотренных Трудовым кодексом. Соглашение об изменении определенных сторонами условий трудового договора заключается в письменной форме.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200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Исключения </a:t>
            </a:r>
            <a:r>
              <a:rPr lang="ru-RU" sz="2800" dirty="0"/>
              <a:t>составляют </a:t>
            </a:r>
            <a:r>
              <a:rPr lang="ru-RU" sz="2800" b="1" dirty="0"/>
              <a:t>чрезвычайные обстоятельства</a:t>
            </a:r>
            <a:r>
              <a:rPr lang="ru-RU" sz="2800" dirty="0"/>
              <a:t>, угрожающие жизни людей или их нормальному существованию, — катастрофа, производственная авария, пожар, наводнение и т. п. В этом случае работник на срок до одного месяца может быть переведен без его согласия на не обусловленную трудовым договором работу у того же работодателя для предотвращения указанных случаев или устранения их последствий.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59959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Кроме </a:t>
            </a:r>
            <a:r>
              <a:rPr lang="ru-RU" sz="3200" dirty="0"/>
              <a:t>того, статья 74 ТК РФ позволяет изменять условия трудового договора по инициативе работодателя в том случае, когда их невозможно сохранить из-за изменения организационных или технологических условий труда (изменения в технике и технологии производства, структурная реорганизация производства и др.). </a:t>
            </a:r>
          </a:p>
        </p:txBody>
      </p:sp>
    </p:spTree>
    <p:extLst>
      <p:ext uri="{BB962C8B-B14F-4D97-AF65-F5344CB8AC3E}">
        <p14:creationId xmlns:p14="http://schemas.microsoft.com/office/powerpoint/2010/main" val="302887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При </a:t>
            </a:r>
            <a:r>
              <a:rPr lang="ru-RU" sz="3200" dirty="0"/>
              <a:t>этом изменения, вносимые в договор, не могут затрагивать трудовую функцию работника. О предстоящих изменениях, а также о причинах, вызвавших их необходимость, работодатель обязан уведомить работника в письменной форме не позднее чем за два месяца, если иное не предусмотрено Трудовым кодексом.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97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3600" dirty="0" smtClean="0"/>
              <a:t>Значит</a:t>
            </a:r>
            <a:r>
              <a:rPr lang="ru-RU" sz="3600" dirty="0"/>
              <a:t>, большая часть сотрудников </a:t>
            </a:r>
            <a:r>
              <a:rPr lang="ru-RU" sz="3600" dirty="0" smtClean="0"/>
              <a:t>школы не </a:t>
            </a:r>
            <a:r>
              <a:rPr lang="ru-RU" sz="3600" dirty="0"/>
              <a:t>знает, как защитить себя с помощью трудового договора. А ведь статистика говорит, что проблемы между работником и работодателем чаще возникают в тех случаях, когда трудовой договор отсутствует или подход к нему формальный.</a:t>
            </a:r>
          </a:p>
        </p:txBody>
      </p:sp>
    </p:spTree>
    <p:extLst>
      <p:ext uri="{BB962C8B-B14F-4D97-AF65-F5344CB8AC3E}">
        <p14:creationId xmlns:p14="http://schemas.microsoft.com/office/powerpoint/2010/main" val="3570505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200" dirty="0" smtClean="0"/>
              <a:t>В </a:t>
            </a:r>
            <a:r>
              <a:rPr lang="ru-RU" sz="3200" dirty="0"/>
              <a:t>последнее время в связи с разными обстоятельствами (переход на новую систему оплаты труда, безработица, экономический кризис) люди </a:t>
            </a:r>
            <a:r>
              <a:rPr lang="ru-RU" sz="3200" dirty="0" smtClean="0"/>
              <a:t>всё </a:t>
            </a:r>
            <a:r>
              <a:rPr lang="ru-RU" sz="3200" dirty="0"/>
              <a:t>больше опасаются остаться без работы. Они подписывают трудовые договоры, которые ущемляют их права, выполняют не свои функциональные обязанности и не знают, как защитить свои интересы. </a:t>
            </a:r>
          </a:p>
        </p:txBody>
      </p:sp>
    </p:spTree>
    <p:extLst>
      <p:ext uri="{BB962C8B-B14F-4D97-AF65-F5344CB8AC3E}">
        <p14:creationId xmlns:p14="http://schemas.microsoft.com/office/powerpoint/2010/main" val="933275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Максим </a:t>
            </a:r>
            <a:r>
              <a:rPr lang="ru-RU" sz="2800" dirty="0"/>
              <a:t>Горький сказал: «</a:t>
            </a:r>
            <a:r>
              <a:rPr lang="ru-RU" sz="2800" b="1" dirty="0"/>
              <a:t>Человек, вооруженный знаниями, непобедим»</a:t>
            </a:r>
            <a:r>
              <a:rPr lang="ru-RU" sz="2800" dirty="0"/>
              <a:t>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b="1" i="1" dirty="0"/>
              <a:t> </a:t>
            </a:r>
            <a:r>
              <a:rPr lang="ru-RU" sz="2800" b="1" i="1" dirty="0" smtClean="0"/>
              <a:t>   Задача же профсоюзов </a:t>
            </a:r>
            <a:r>
              <a:rPr lang="ru-RU" sz="2800" dirty="0"/>
              <a:t>— показать механизмы защиты, то есть дать работникам эти знания.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На </a:t>
            </a:r>
            <a:r>
              <a:rPr lang="ru-RU" sz="2800" dirty="0"/>
              <a:t>сегодняшнем занятии мы постарались рассказать о том, как трудовой договор в руках человека, наделенного знаниями, становится не простой формальностью, а защитой.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А насколько </a:t>
            </a:r>
            <a:r>
              <a:rPr lang="ru-RU" sz="2800" dirty="0"/>
              <a:t>нам это </a:t>
            </a:r>
            <a:r>
              <a:rPr lang="ru-RU" sz="2800" dirty="0" smtClean="0"/>
              <a:t>удалось, судить вам.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 smtClean="0"/>
              <a:t>      </a:t>
            </a:r>
            <a:r>
              <a:rPr lang="ru-RU" sz="2800" b="1" dirty="0" smtClean="0"/>
              <a:t>Спасибо, за участие и внимание!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8661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</a:t>
            </a:r>
            <a:r>
              <a:rPr lang="ru-RU" sz="2800" dirty="0" smtClean="0"/>
              <a:t>Чтобы </a:t>
            </a:r>
            <a:r>
              <a:rPr lang="ru-RU" sz="2800" dirty="0"/>
              <a:t>договор стал защитой для обеих сторон, важно не только правильно его составить, стороны </a:t>
            </a:r>
            <a:r>
              <a:rPr lang="ru-RU" sz="2800" dirty="0" smtClean="0"/>
              <a:t>ещё </a:t>
            </a:r>
            <a:r>
              <a:rPr lang="ru-RU" sz="2800" dirty="0"/>
              <a:t>должны обладать необходимыми знаниями, которые можно использовать для защиты своих прав.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800" b="1" i="1" dirty="0" smtClean="0"/>
              <a:t>Поэтому </a:t>
            </a:r>
            <a:r>
              <a:rPr lang="ru-RU" sz="2800" b="1" i="1" dirty="0"/>
              <a:t>цель нашего занятия </a:t>
            </a:r>
            <a:r>
              <a:rPr lang="ru-RU" sz="2800" dirty="0"/>
              <a:t>— дать хотя бы минимум знаний о трудовом договоре, необходимых для того, чтобы защитить свои права.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343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     </a:t>
            </a:r>
            <a:r>
              <a:rPr lang="ru-RU" sz="3200" b="1" dirty="0" smtClean="0"/>
              <a:t>Трудовой </a:t>
            </a:r>
            <a:r>
              <a:rPr lang="ru-RU" sz="3200" b="1" dirty="0"/>
              <a:t>договор </a:t>
            </a:r>
            <a:r>
              <a:rPr lang="ru-RU" sz="3200" dirty="0"/>
              <a:t>— это соглашение между работодателем и работником, в соответствии с которым работодатель обязуется предоставить работнику работу по обусловленной трудовой функции, обеспечить условия труда, предусмотренные трудовым законодательством </a:t>
            </a:r>
            <a:r>
              <a:rPr lang="ru-RU" sz="3200" dirty="0" smtClean="0"/>
              <a:t>коллективным </a:t>
            </a:r>
            <a:r>
              <a:rPr lang="ru-RU" sz="3200" dirty="0"/>
              <a:t>договором, соглашениями, локальными </a:t>
            </a:r>
            <a:r>
              <a:rPr lang="ru-RU" sz="3200" dirty="0" smtClean="0"/>
              <a:t>нормативными актами.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310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3500" dirty="0" smtClean="0"/>
              <a:t>Работодателю надлежит своевременно </a:t>
            </a:r>
            <a:r>
              <a:rPr lang="ru-RU" sz="3500" dirty="0"/>
              <a:t>и в полном размере выплачивать работнику заработную </a:t>
            </a:r>
            <a:r>
              <a:rPr lang="ru-RU" sz="3500" dirty="0" smtClean="0"/>
              <a:t>плату</a:t>
            </a:r>
            <a:r>
              <a:rPr lang="ru-RU" sz="3500" dirty="0"/>
              <a:t>,</a:t>
            </a:r>
            <a:r>
              <a:rPr lang="ru-RU" sz="3500" dirty="0" smtClean="0"/>
              <a:t> </a:t>
            </a:r>
            <a:r>
              <a:rPr lang="ru-RU" sz="3500" dirty="0"/>
              <a:t>а работник обязуется лично выполнять определенную этим соглашением трудовую функцию, соблюдать правила внутреннего трудового распорядка. Сторонами трудового договора являются работодатель и работник.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99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600" dirty="0" smtClean="0"/>
              <a:t>Если </a:t>
            </a:r>
            <a:r>
              <a:rPr lang="ru-RU" sz="3600" dirty="0"/>
              <a:t>трудовой договор — соглашение, обе стороны должны предусмотреть свои интересы. </a:t>
            </a:r>
            <a:r>
              <a:rPr lang="ru-RU" sz="3600" dirty="0" smtClean="0"/>
              <a:t>Этот документ </a:t>
            </a:r>
            <a:r>
              <a:rPr lang="ru-RU" sz="3600" dirty="0"/>
              <a:t>нельзя </a:t>
            </a:r>
            <a:r>
              <a:rPr lang="ru-RU" sz="3600" dirty="0" smtClean="0"/>
              <a:t>подписывать </a:t>
            </a:r>
            <a:r>
              <a:rPr lang="ru-RU" sz="3600" dirty="0"/>
              <a:t>сразу, его надо внимательно </a:t>
            </a:r>
            <a:r>
              <a:rPr lang="ru-RU" sz="3600" dirty="0" smtClean="0"/>
              <a:t>изучить.</a:t>
            </a:r>
          </a:p>
          <a:p>
            <a:pPr marL="4572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36715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i="1" dirty="0" smtClean="0"/>
              <a:t>   1</a:t>
            </a:r>
            <a:r>
              <a:rPr lang="ru-RU" sz="2400" b="1" i="1" dirty="0"/>
              <a:t>. Чтобы трудовой договор при любой проверке был признан соответствующим законодательству, он должен содержать: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все сведения и условия, обязательные для включения в </a:t>
            </a:r>
            <a:r>
              <a:rPr lang="ru-RU" sz="2400" dirty="0" smtClean="0"/>
              <a:t>договор; </a:t>
            </a:r>
          </a:p>
          <a:p>
            <a:r>
              <a:rPr lang="ru-RU" sz="2400" dirty="0" smtClean="0"/>
              <a:t> только </a:t>
            </a:r>
            <a:r>
              <a:rPr lang="ru-RU" sz="2400" dirty="0"/>
              <a:t>те условия, которые не противоречат действующему законодательству и не ухудшают положение работника;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только те условия, которые не противоречат другим документам, например коллективному договору, правилам внутреннего трудового распорядка и иным локальным нормативным актам.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Что </a:t>
            </a:r>
            <a:r>
              <a:rPr lang="ru-RU" b="1" i="1" dirty="0"/>
              <a:t>надо знать при подписании трудового договора?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34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</a:t>
            </a:r>
            <a:r>
              <a:rPr lang="ru-RU" sz="2800" dirty="0" smtClean="0"/>
              <a:t>2</a:t>
            </a:r>
            <a:r>
              <a:rPr lang="ru-RU" sz="2800" dirty="0"/>
              <a:t>. В статье 65 Трудового кодекса дан перечень документов, предъявляемых работником при заключении трудового договора:</a:t>
            </a:r>
          </a:p>
          <a:p>
            <a:r>
              <a:rPr lang="ru-RU" sz="2800" dirty="0"/>
              <a:t> </a:t>
            </a:r>
            <a:r>
              <a:rPr lang="ru-RU" sz="2800" b="1" i="1" dirty="0" smtClean="0"/>
              <a:t>паспорт </a:t>
            </a:r>
            <a:r>
              <a:rPr lang="ru-RU" sz="2800" b="1" i="1" dirty="0"/>
              <a:t>или иной документ, удостоверяющий личность;</a:t>
            </a:r>
          </a:p>
          <a:p>
            <a:r>
              <a:rPr lang="ru-RU" sz="2800" b="1" i="1" dirty="0"/>
              <a:t>  </a:t>
            </a:r>
            <a:r>
              <a:rPr lang="ru-RU" sz="2800" b="1" i="1" dirty="0" smtClean="0"/>
              <a:t>трудовая </a:t>
            </a:r>
            <a:r>
              <a:rPr lang="ru-RU" sz="2800" b="1" i="1" dirty="0"/>
              <a:t>книжка </a:t>
            </a:r>
            <a:r>
              <a:rPr lang="ru-RU" sz="2800" dirty="0"/>
              <a:t>(за исключением случаев, когда трудовой договор заключается впервые или работник поступает на работу на условиях совместительства);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2657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68</TotalTime>
  <Words>1533</Words>
  <Application>Microsoft Office PowerPoint</Application>
  <PresentationFormat>Экран (4:3)</PresentationFormat>
  <Paragraphs>54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Franklin Gothic Medium</vt:lpstr>
      <vt:lpstr>Wingdings</vt:lpstr>
      <vt:lpstr>Wingdings 2</vt:lpstr>
      <vt:lpstr>Сетка</vt:lpstr>
      <vt:lpstr>Профсоюзный кружок на тему: «Трудовой договор — защита, а не формальность»   </vt:lpstr>
      <vt:lpstr>Коллеги!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Что надо знать при подписании трудового договора?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ТК РФ предусматривает перечень лиц, для которых испытательный срок не устанавливается: </vt:lpstr>
      <vt:lpstr>Презентация PowerPoint</vt:lpstr>
      <vt:lpstr>  Срок трудового договора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Профсоюзный кружок на тему: «Трудовой договор — защита, а не формальность»   </dc:title>
  <dc:creator>Admin</dc:creator>
  <cp:lastModifiedBy>Пользователь</cp:lastModifiedBy>
  <cp:revision>32</cp:revision>
  <dcterms:created xsi:type="dcterms:W3CDTF">2014-12-17T16:49:53Z</dcterms:created>
  <dcterms:modified xsi:type="dcterms:W3CDTF">2018-02-04T16:52:39Z</dcterms:modified>
</cp:coreProperties>
</file>