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3BE4870-8AAA-4AC8-BCD3-FB6793690F78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B049CDB-AB35-45D2-A2B6-B49E0DD889F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Занятие профсоюзного кружка  по теме: «Соблюдение прав сотрудников школы и учащихся в ходе учебного процесса"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368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 Статья 17. Право частной собственности.</a:t>
            </a:r>
          </a:p>
          <a:p>
            <a:r>
              <a:rPr lang="ru-RU" sz="3200" b="1" i="1" dirty="0" smtClean="0"/>
              <a:t> Право </a:t>
            </a:r>
            <a:r>
              <a:rPr lang="ru-RU" sz="3200" b="1" i="1" dirty="0"/>
              <a:t>на свободное распоряжение своими способностями к труду.</a:t>
            </a:r>
          </a:p>
          <a:p>
            <a:r>
              <a:rPr lang="ru-RU" sz="3200" b="1" i="1" dirty="0" smtClean="0"/>
              <a:t> Право </a:t>
            </a:r>
            <a:r>
              <a:rPr lang="ru-RU" sz="3200" b="1" i="1" dirty="0"/>
              <a:t>на образование.</a:t>
            </a:r>
          </a:p>
          <a:p>
            <a:r>
              <a:rPr lang="ru-RU" sz="3200" b="1" i="1" dirty="0" smtClean="0"/>
              <a:t> Право </a:t>
            </a:r>
            <a:r>
              <a:rPr lang="ru-RU" sz="3200" b="1" i="1" dirty="0"/>
              <a:t>на свободу творчества (</a:t>
            </a:r>
            <a:r>
              <a:rPr lang="ru-RU" sz="3200" dirty="0"/>
              <a:t>экономические, социальные и культурные права</a:t>
            </a:r>
            <a:r>
              <a:rPr lang="ru-RU" sz="3200" b="1" i="1" dirty="0"/>
              <a:t>).</a:t>
            </a:r>
          </a:p>
          <a:p>
            <a:pPr marL="45720" indent="0">
              <a:buNone/>
            </a:pP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3418009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 Я сейчас раздам </a:t>
            </a:r>
            <a:r>
              <a:rPr lang="ru-RU" sz="3200" dirty="0"/>
              <a:t>всем </a:t>
            </a:r>
            <a:r>
              <a:rPr lang="ru-RU" sz="3200" dirty="0" smtClean="0"/>
              <a:t>вам по </a:t>
            </a:r>
            <a:r>
              <a:rPr lang="ru-RU" sz="3200" dirty="0"/>
              <a:t>листку </a:t>
            </a:r>
            <a:r>
              <a:rPr lang="ru-RU" sz="3200" dirty="0" smtClean="0"/>
              <a:t>«</a:t>
            </a:r>
            <a:r>
              <a:rPr lang="ru-RU" sz="3200" dirty="0"/>
              <a:t>Всеобщей  декларации прав  человека» в сокращенном  форме.</a:t>
            </a:r>
          </a:p>
          <a:p>
            <a:pPr marL="45720" indent="0">
              <a:buNone/>
            </a:pPr>
            <a:r>
              <a:rPr lang="ru-RU" sz="3200" dirty="0" smtClean="0"/>
              <a:t>      Пожалуйста </a:t>
            </a:r>
            <a:r>
              <a:rPr lang="ru-RU" sz="3200" dirty="0"/>
              <a:t>о</a:t>
            </a:r>
            <a:r>
              <a:rPr lang="ru-RU" sz="3200" dirty="0" smtClean="0"/>
              <a:t>знакомьтесь </a:t>
            </a:r>
            <a:r>
              <a:rPr lang="ru-RU" sz="3200" dirty="0"/>
              <a:t>с этим </a:t>
            </a:r>
            <a:r>
              <a:rPr lang="ru-RU" sz="3200" dirty="0" smtClean="0"/>
              <a:t>документом, так как данный </a:t>
            </a:r>
            <a:r>
              <a:rPr lang="ru-RU" sz="3200" dirty="0"/>
              <a:t>документ вам  нужен чтобы проанализировать ситуации , которые мы с вами будем </a:t>
            </a:r>
            <a:r>
              <a:rPr lang="ru-RU" sz="3200" dirty="0" smtClean="0"/>
              <a:t>сегодня рассматривать</a:t>
            </a:r>
            <a:r>
              <a:rPr lang="ru-RU" sz="32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Коллеги!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2290651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3600" dirty="0" smtClean="0"/>
              <a:t>Директору  </a:t>
            </a:r>
            <a:r>
              <a:rPr lang="ru-RU" sz="3600" dirty="0"/>
              <a:t>школы позвонили по  телефону и сообщили о  том, что в здании находится  бомба. Однако он был уверен в  злой шутке школьников и отдал распоряжение  продолжить занятия. Кроме того, был определен номер телефона, по которому звонили в школу.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5400" b="1" dirty="0" smtClean="0"/>
              <a:t>Первая ситуация</a:t>
            </a:r>
            <a:r>
              <a:rPr lang="ru-RU" sz="5400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779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200" dirty="0" smtClean="0"/>
              <a:t>Директор </a:t>
            </a:r>
            <a:r>
              <a:rPr lang="ru-RU" sz="3200" dirty="0"/>
              <a:t>на  следующий день  вызвал  подозреваемых учеников в свой кабинет и добился от них признания, используя  унижение и даже физическое  </a:t>
            </a:r>
            <a:r>
              <a:rPr lang="ru-RU" sz="3200" dirty="0" smtClean="0"/>
              <a:t>воздействие. </a:t>
            </a:r>
            <a:r>
              <a:rPr lang="ru-RU" sz="3200" dirty="0"/>
              <a:t>Ребят сразу же исключили из школы, при этом отказав им в  выдаче документов о прохождении учебы с начала учебного года. На общем собрании директор  назвал  виновных уголовниками, негодяями и т.д.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91043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/>
              <a:t> Чьи </a:t>
            </a:r>
            <a:r>
              <a:rPr lang="ru-RU" sz="4400" b="1" i="1" dirty="0"/>
              <a:t>права были нарушены в данной ситуации?</a:t>
            </a:r>
          </a:p>
          <a:p>
            <a:r>
              <a:rPr lang="ru-RU" sz="4400" b="1" i="1" dirty="0" smtClean="0"/>
              <a:t> Кто </a:t>
            </a:r>
            <a:r>
              <a:rPr lang="ru-RU" sz="4400" b="1" i="1" dirty="0"/>
              <a:t>нарушал  права, какая  сторона?</a:t>
            </a:r>
          </a:p>
          <a:p>
            <a:r>
              <a:rPr lang="ru-RU" sz="4400" b="1" i="1" dirty="0" smtClean="0"/>
              <a:t> Какие </a:t>
            </a:r>
            <a:r>
              <a:rPr lang="ru-RU" sz="4400" b="1" i="1" dirty="0"/>
              <a:t>права нарушаются в данной ситуации?</a:t>
            </a:r>
          </a:p>
          <a:p>
            <a:pPr marL="45720" indent="0">
              <a:buNone/>
            </a:pPr>
            <a:endParaRPr lang="ru-RU" sz="44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Ответьте на следующие вопросы: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369444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/>
              <a:t> Ст</a:t>
            </a:r>
            <a:r>
              <a:rPr lang="ru-RU" sz="4000" b="1" i="1" dirty="0"/>
              <a:t>. 3 Право на жизнь.</a:t>
            </a:r>
          </a:p>
          <a:p>
            <a:r>
              <a:rPr lang="ru-RU" sz="4000" b="1" i="1" dirty="0" smtClean="0"/>
              <a:t> Ст.5 </a:t>
            </a:r>
            <a:r>
              <a:rPr lang="ru-RU" sz="4000" b="1" i="1" dirty="0"/>
              <a:t>Право на жизнь и личную неприкосновенность.</a:t>
            </a:r>
          </a:p>
          <a:p>
            <a:r>
              <a:rPr lang="ru-RU" sz="4000" b="1" i="1" dirty="0" smtClean="0"/>
              <a:t> Ст.6 </a:t>
            </a:r>
            <a:r>
              <a:rPr lang="ru-RU" sz="4000" b="1" i="1" dirty="0"/>
              <a:t>Право </a:t>
            </a:r>
            <a:r>
              <a:rPr lang="ru-RU" sz="4000" b="1" i="1" dirty="0" smtClean="0"/>
              <a:t>на гласный </a:t>
            </a:r>
            <a:r>
              <a:rPr lang="ru-RU" sz="4000" b="1" i="1" dirty="0"/>
              <a:t>справедливый суд.</a:t>
            </a:r>
          </a:p>
          <a:p>
            <a:r>
              <a:rPr lang="ru-RU" sz="4000" b="1" i="1" dirty="0" smtClean="0"/>
              <a:t> Ст</a:t>
            </a:r>
            <a:r>
              <a:rPr lang="ru-RU" sz="4000" b="1" i="1" dirty="0"/>
              <a:t>. Право на  образование.</a:t>
            </a:r>
          </a:p>
          <a:p>
            <a:pPr marL="45720" indent="0">
              <a:buNone/>
            </a:pPr>
            <a:endParaRPr lang="ru-RU" sz="40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i="1" dirty="0" smtClean="0"/>
              <a:t>Были </a:t>
            </a:r>
            <a:r>
              <a:rPr lang="ru-RU" sz="4400" b="1" i="1" dirty="0"/>
              <a:t>нарушены  следующие  права: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083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b="1" i="1" dirty="0" smtClean="0"/>
              <a:t> Вывести </a:t>
            </a:r>
            <a:r>
              <a:rPr lang="ru-RU" sz="4000" b="1" i="1" dirty="0"/>
              <a:t>детей, вызвать </a:t>
            </a:r>
            <a:r>
              <a:rPr lang="ru-RU" sz="4000" b="1" i="1" dirty="0" smtClean="0"/>
              <a:t>полицию </a:t>
            </a:r>
            <a:r>
              <a:rPr lang="ru-RU" sz="4000" b="1" i="1" dirty="0"/>
              <a:t>для проверки и т. д.</a:t>
            </a:r>
          </a:p>
          <a:p>
            <a:r>
              <a:rPr lang="ru-RU" sz="4000" b="1" i="1" dirty="0" smtClean="0"/>
              <a:t> Не </a:t>
            </a:r>
            <a:r>
              <a:rPr lang="ru-RU" sz="4000" b="1" i="1" dirty="0"/>
              <a:t>имеет </a:t>
            </a:r>
            <a:r>
              <a:rPr lang="ru-RU" sz="4000" b="1" i="1" dirty="0" smtClean="0"/>
              <a:t>право </a:t>
            </a:r>
            <a:r>
              <a:rPr lang="ru-RU" sz="4000" b="1" i="1" dirty="0"/>
              <a:t>оказывать физическое  </a:t>
            </a:r>
            <a:r>
              <a:rPr lang="ru-RU" sz="4000" b="1" i="1" dirty="0" smtClean="0"/>
              <a:t>воздействие на детей.</a:t>
            </a:r>
            <a:endParaRPr lang="ru-RU" sz="4000" b="1" i="1" dirty="0"/>
          </a:p>
          <a:p>
            <a:pPr marL="45720" indent="0">
              <a:buNone/>
            </a:pPr>
            <a:r>
              <a:rPr lang="ru-RU" sz="4000" b="1" i="1" dirty="0" smtClean="0"/>
              <a:t>    Вывод</a:t>
            </a:r>
            <a:r>
              <a:rPr lang="ru-RU" sz="4000" b="1" i="1" dirty="0"/>
              <a:t>: В данной ситуации нарушены </a:t>
            </a:r>
            <a:r>
              <a:rPr lang="ru-RU" sz="4000" b="1" i="1" dirty="0" smtClean="0"/>
              <a:t>права </a:t>
            </a:r>
            <a:r>
              <a:rPr lang="ru-RU" sz="4000" b="1" i="1" dirty="0"/>
              <a:t>детей.</a:t>
            </a:r>
          </a:p>
          <a:p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i="1" dirty="0" smtClean="0"/>
              <a:t>Как </a:t>
            </a:r>
            <a:r>
              <a:rPr lang="ru-RU" sz="4000" b="1" i="1" dirty="0"/>
              <a:t>должен был поступить  директор?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091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/>
              <a:t>  </a:t>
            </a:r>
            <a:r>
              <a:rPr lang="ru-RU" sz="3200" dirty="0" smtClean="0"/>
              <a:t>    Школьники </a:t>
            </a:r>
            <a:r>
              <a:rPr lang="ru-RU" sz="3200" dirty="0"/>
              <a:t>9-го класса  плохо  восприняли  нового учителя, который был,   по их  мнению, слишком  требовательным к знаниям и </a:t>
            </a:r>
            <a:r>
              <a:rPr lang="ru-RU" sz="3200" dirty="0" smtClean="0"/>
              <a:t>дисциплине. </a:t>
            </a:r>
            <a:r>
              <a:rPr lang="ru-RU" sz="3200" dirty="0"/>
              <a:t>Он  запрещал друг с другом </a:t>
            </a:r>
            <a:r>
              <a:rPr lang="ru-RU" sz="3200" dirty="0" smtClean="0"/>
              <a:t>разговаривать,  </a:t>
            </a:r>
            <a:r>
              <a:rPr lang="ru-RU" sz="3200" dirty="0"/>
              <a:t>передавать записки, читал  отобранные  послания , мог прикрикнуть на  ученика или  слегка </a:t>
            </a:r>
            <a:r>
              <a:rPr lang="ru-RU" sz="3200" dirty="0" smtClean="0"/>
              <a:t>ударить.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800" b="1" i="1" dirty="0" smtClean="0"/>
              <a:t>Вторая </a:t>
            </a:r>
            <a:r>
              <a:rPr lang="ru-RU" sz="4800" b="1" i="1" dirty="0"/>
              <a:t>ситуация.                                                                                 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569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 Он </a:t>
            </a:r>
            <a:r>
              <a:rPr lang="ru-RU" sz="2800" dirty="0"/>
              <a:t>отбирал деньги, посторонние книги, </a:t>
            </a:r>
            <a:r>
              <a:rPr lang="ru-RU" sz="2800" dirty="0" smtClean="0"/>
              <a:t>видеокассеты, игрушки</a:t>
            </a:r>
            <a:r>
              <a:rPr lang="ru-RU" sz="2800" dirty="0"/>
              <a:t>.</a:t>
            </a:r>
            <a:r>
              <a:rPr lang="ru-RU" sz="2800" dirty="0" smtClean="0"/>
              <a:t> </a:t>
            </a:r>
            <a:r>
              <a:rPr lang="ru-RU" sz="2800" dirty="0"/>
              <a:t>В  ответ  ученики  разрисовали  мебель в его классе, ломали стулья, не  выполняли домашние задания, шумели и даже разбивали  стекла</a:t>
            </a:r>
            <a:r>
              <a:rPr lang="ru-RU" sz="2800" dirty="0" smtClean="0"/>
              <a:t>. </a:t>
            </a:r>
          </a:p>
          <a:p>
            <a:pPr marL="45720" indent="0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Итак, вопросы:</a:t>
            </a:r>
            <a:endParaRPr lang="ru-RU" sz="2800" b="1" dirty="0"/>
          </a:p>
          <a:p>
            <a:r>
              <a:rPr lang="ru-RU" sz="2800" b="1" i="1" dirty="0" smtClean="0"/>
              <a:t> Чьи </a:t>
            </a:r>
            <a:r>
              <a:rPr lang="ru-RU" sz="2800" b="1" i="1" dirty="0"/>
              <a:t>права были нарушены в этой ситуации?</a:t>
            </a:r>
          </a:p>
          <a:p>
            <a:r>
              <a:rPr lang="ru-RU" sz="2800" b="1" i="1" dirty="0" smtClean="0"/>
              <a:t> Какие  </a:t>
            </a:r>
            <a:r>
              <a:rPr lang="ru-RU" sz="2800" b="1" i="1" dirty="0"/>
              <a:t>рекомендации вы  могли бы дать для защиты нарушенных  прав  в данной ситуации?                                              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97718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3200" dirty="0" smtClean="0"/>
              <a:t>В </a:t>
            </a:r>
            <a:r>
              <a:rPr lang="ru-RU" sz="3200" dirty="0"/>
              <a:t>данной ситуации обе стороны нарушают права.</a:t>
            </a:r>
          </a:p>
          <a:p>
            <a:r>
              <a:rPr lang="ru-RU" sz="3200" b="1" i="1" dirty="0" smtClean="0"/>
              <a:t> Первая  </a:t>
            </a:r>
            <a:r>
              <a:rPr lang="ru-RU" sz="3200" b="1" i="1" dirty="0"/>
              <a:t>сторона:       </a:t>
            </a:r>
            <a:r>
              <a:rPr lang="ru-RU" sz="3200" dirty="0"/>
              <a:t>Дети  нарушали дисциплину </a:t>
            </a:r>
            <a:r>
              <a:rPr lang="ru-RU" sz="3200" dirty="0" smtClean="0"/>
              <a:t>то есть </a:t>
            </a:r>
            <a:r>
              <a:rPr lang="ru-RU" sz="3200" dirty="0"/>
              <a:t>правила  поведения  </a:t>
            </a:r>
            <a:r>
              <a:rPr lang="ru-RU" sz="3200" dirty="0" smtClean="0"/>
              <a:t>учащихся.                                                                                                      </a:t>
            </a:r>
            <a:endParaRPr lang="ru-RU" sz="3200" dirty="0"/>
          </a:p>
          <a:p>
            <a:r>
              <a:rPr lang="ru-RU" sz="3200" b="1" i="1" dirty="0" smtClean="0"/>
              <a:t> Вторая сторона:                                                                                     </a:t>
            </a:r>
            <a:r>
              <a:rPr lang="ru-RU" sz="3200" dirty="0" smtClean="0"/>
              <a:t>Учитель </a:t>
            </a:r>
            <a:r>
              <a:rPr lang="ru-RU" sz="3200" dirty="0"/>
              <a:t>не имел право читать записки, отобранные.  Не имеет право забирать и не отдавать личные вещи.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0054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Ознакомить </a:t>
            </a:r>
            <a:r>
              <a:rPr lang="ru-RU" sz="2800" dirty="0"/>
              <a:t>коллектив с правами человека.</a:t>
            </a:r>
          </a:p>
          <a:p>
            <a:r>
              <a:rPr lang="ru-RU" sz="2800" dirty="0" smtClean="0"/>
              <a:t>  Защита </a:t>
            </a:r>
            <a:r>
              <a:rPr lang="ru-RU" sz="2800" dirty="0"/>
              <a:t>чести </a:t>
            </a:r>
            <a:r>
              <a:rPr lang="ru-RU" sz="2800" dirty="0" smtClean="0"/>
              <a:t>нашей первичной </a:t>
            </a:r>
            <a:r>
              <a:rPr lang="ru-RU" sz="2800" dirty="0"/>
              <a:t>профорганизации</a:t>
            </a:r>
            <a:r>
              <a:rPr lang="ru-RU" sz="2800" dirty="0" smtClean="0"/>
              <a:t>.</a:t>
            </a:r>
          </a:p>
          <a:p>
            <a:pPr marL="4572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     </a:t>
            </a:r>
            <a:r>
              <a:rPr lang="ru-RU" sz="2800" b="1" i="1" dirty="0" smtClean="0"/>
              <a:t>Оборудование</a:t>
            </a:r>
            <a:r>
              <a:rPr lang="ru-RU" sz="2800" b="1" i="1" dirty="0"/>
              <a:t>: 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Европейская конвенция о защите прав человека.</a:t>
            </a:r>
          </a:p>
          <a:p>
            <a:r>
              <a:rPr lang="ru-RU" sz="2800" dirty="0" smtClean="0"/>
              <a:t> Материал </a:t>
            </a:r>
            <a:r>
              <a:rPr lang="ru-RU" sz="2800" dirty="0"/>
              <a:t>«Всеобщей декларации прав человека».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кружка: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85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 Нарушены </a:t>
            </a:r>
            <a:r>
              <a:rPr lang="ru-RU" sz="3200" b="1" dirty="0"/>
              <a:t>следующие права</a:t>
            </a:r>
            <a:r>
              <a:rPr lang="ru-RU" sz="3200" dirty="0"/>
              <a:t>:                                                                    </a:t>
            </a:r>
            <a:r>
              <a:rPr lang="ru-RU" sz="3200" dirty="0" smtClean="0"/>
              <a:t>-  Ст.3 </a:t>
            </a:r>
            <a:r>
              <a:rPr lang="ru-RU" sz="3200" dirty="0"/>
              <a:t>право на жизнь, свободу и личной безопасности.                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- Ст.17 </a:t>
            </a:r>
            <a:r>
              <a:rPr lang="ru-RU" sz="3200" dirty="0"/>
              <a:t>Право владеть собственностью.                                                        </a:t>
            </a:r>
          </a:p>
          <a:p>
            <a:pPr marL="45720" indent="0">
              <a:buNone/>
            </a:pPr>
            <a:r>
              <a:rPr lang="ru-RU" sz="3200" dirty="0" smtClean="0"/>
              <a:t>   В </a:t>
            </a:r>
            <a:r>
              <a:rPr lang="ru-RU" sz="3200" dirty="0"/>
              <a:t>данной ситуации </a:t>
            </a:r>
            <a:r>
              <a:rPr lang="ru-RU" sz="3200" dirty="0" smtClean="0"/>
              <a:t>ущемлены: </a:t>
            </a:r>
            <a:r>
              <a:rPr lang="ru-RU" sz="3200" b="1" dirty="0"/>
              <a:t>и ученики, и учитель.    </a:t>
            </a:r>
            <a:endParaRPr lang="ru-RU" sz="3200" b="1" dirty="0" smtClean="0"/>
          </a:p>
          <a:p>
            <a:pPr marL="45720" indent="0">
              <a:buNone/>
            </a:pPr>
            <a:r>
              <a:rPr lang="ru-RU" sz="3200" b="1" i="1" dirty="0" smtClean="0"/>
              <a:t>   Вывод</a:t>
            </a:r>
            <a:r>
              <a:rPr lang="ru-RU" sz="3200" b="1" i="1" dirty="0"/>
              <a:t>: </a:t>
            </a:r>
            <a:r>
              <a:rPr lang="ru-RU" sz="3200" b="1" i="1" dirty="0" smtClean="0"/>
              <a:t> </a:t>
            </a:r>
            <a:r>
              <a:rPr lang="ru-RU" sz="3200" dirty="0" smtClean="0"/>
              <a:t>Нарушаются </a:t>
            </a:r>
            <a:r>
              <a:rPr lang="ru-RU" sz="3200" dirty="0"/>
              <a:t>права   двух сторон.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43416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3200" dirty="0" smtClean="0"/>
              <a:t>Старшеклассники </a:t>
            </a:r>
            <a:r>
              <a:rPr lang="ru-RU" sz="3200" dirty="0"/>
              <a:t>одной из школ  пригрозили учителю физической расправой в случае, если он не исправит им оценки на  более высокие.  Они стали  уничтожать его  корреспонденцию, читать личные письма, кроме того, заставили  своих одноклассников сбежать с нескольких уроков этого учителя и подписать жалобу, в которой  клеветали на него.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/>
              <a:t>Третья ситуация:</a:t>
            </a:r>
          </a:p>
        </p:txBody>
      </p:sp>
    </p:spTree>
    <p:extLst>
      <p:ext uri="{BB962C8B-B14F-4D97-AF65-F5344CB8AC3E}">
        <p14:creationId xmlns:p14="http://schemas.microsoft.com/office/powerpoint/2010/main" val="1449162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400" dirty="0"/>
              <a:t>Несколько раз они разбивали стекла в квартире учителя. Родители также пытались оказать на преподавателя давление, но тот  так и не  согласился поставить «нужные» оценки.</a:t>
            </a:r>
          </a:p>
        </p:txBody>
      </p:sp>
    </p:spTree>
    <p:extLst>
      <p:ext uri="{BB962C8B-B14F-4D97-AF65-F5344CB8AC3E}">
        <p14:creationId xmlns:p14="http://schemas.microsoft.com/office/powerpoint/2010/main" val="3248615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 </a:t>
            </a:r>
            <a:r>
              <a:rPr lang="ru-RU" sz="2800" b="1" i="1" dirty="0" smtClean="0"/>
              <a:t>Каждая </a:t>
            </a:r>
            <a:r>
              <a:rPr lang="ru-RU" sz="2800" b="1" i="1" dirty="0"/>
              <a:t>из групп может  найти  соответствующие  статьи из международных и российских </a:t>
            </a:r>
            <a:r>
              <a:rPr lang="ru-RU" sz="2800" b="1" i="1" dirty="0" smtClean="0"/>
              <a:t>документов, говорящие </a:t>
            </a:r>
            <a:r>
              <a:rPr lang="ru-RU" sz="2800" b="1" i="1" dirty="0"/>
              <a:t>о различных видах прав человека.</a:t>
            </a:r>
          </a:p>
          <a:p>
            <a:pPr marL="45720" indent="0">
              <a:buNone/>
            </a:pPr>
            <a:r>
              <a:rPr lang="ru-RU" sz="2800" b="1" i="1" dirty="0" smtClean="0"/>
              <a:t>     В </a:t>
            </a:r>
            <a:r>
              <a:rPr lang="ru-RU" sz="2800" b="1" i="1" dirty="0"/>
              <a:t>данной ситуации были нарушены права учителя, как со стороны детей так и со стороны родителей по статьям «Европейской Конвенции, также и по Всеобщей декларации».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/>
              <a:t>Чьи права были нарушены? 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>Какие </a:t>
            </a:r>
            <a:r>
              <a:rPr lang="ru-RU" sz="4000" b="1" i="1" dirty="0"/>
              <a:t>права?</a:t>
            </a:r>
          </a:p>
        </p:txBody>
      </p:sp>
    </p:spTree>
    <p:extLst>
      <p:ext uri="{BB962C8B-B14F-4D97-AF65-F5344CB8AC3E}">
        <p14:creationId xmlns:p14="http://schemas.microsoft.com/office/powerpoint/2010/main" val="2178796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600" b="1" i="1" dirty="0" smtClean="0"/>
              <a:t>Будем надеяться, что </a:t>
            </a:r>
            <a:r>
              <a:rPr lang="ru-RU" sz="3600" b="1" i="1" dirty="0"/>
              <a:t>с такими ситуациями нам не придется сталкиваться в нашей работе.                             </a:t>
            </a:r>
            <a:endParaRPr lang="ru-RU" sz="3600" b="1" i="1" dirty="0" smtClean="0"/>
          </a:p>
          <a:p>
            <a:pPr marL="45720" indent="0">
              <a:buNone/>
            </a:pPr>
            <a:r>
              <a:rPr lang="ru-RU" sz="3600" b="1" i="1" dirty="0" smtClean="0"/>
              <a:t>     Было </a:t>
            </a:r>
            <a:r>
              <a:rPr lang="ru-RU" sz="3600" b="1" i="1" dirty="0"/>
              <a:t>ли Вам интересно на этом занятии?</a:t>
            </a:r>
          </a:p>
          <a:p>
            <a:pPr marL="45720" indent="0">
              <a:buNone/>
            </a:pPr>
            <a:r>
              <a:rPr lang="ru-RU" sz="3600" b="1" i="1" dirty="0" smtClean="0"/>
              <a:t>     Всем</a:t>
            </a:r>
            <a:r>
              <a:rPr lang="ru-RU" sz="3600" b="1" i="1" dirty="0"/>
              <a:t>, кто принял участие - Большое Спасибо!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Коллеги!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3636037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2800" b="1" i="1" dirty="0" smtClean="0"/>
              <a:t>Коллеги!  </a:t>
            </a:r>
            <a:r>
              <a:rPr lang="ru-RU" sz="2800" dirty="0" smtClean="0"/>
              <a:t>Начнём </a:t>
            </a:r>
            <a:r>
              <a:rPr lang="ru-RU" sz="2800" dirty="0"/>
              <a:t>нашу работу:  для начала  я  постараюсь ознакомить  вас с  некоторыми материалами , связанными с защитой прав человека.</a:t>
            </a:r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Сегодня </a:t>
            </a:r>
            <a:r>
              <a:rPr lang="ru-RU" sz="2800" dirty="0"/>
              <a:t>мы поговорим о «Европейской конвенции   о защите прав человека и основных  свобод", принятой 4 ноября 1950г. В Риме и о </a:t>
            </a:r>
            <a:r>
              <a:rPr lang="ru-RU" sz="2800" dirty="0" smtClean="0"/>
              <a:t>Всеобщей </a:t>
            </a:r>
            <a:r>
              <a:rPr lang="ru-RU" sz="2800" dirty="0"/>
              <a:t>декларации о «Правах человека», принятой в 1948 году.                                                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ВНИМАНИЕ!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72038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800" dirty="0" smtClean="0"/>
              <a:t>    Сейчас </a:t>
            </a:r>
            <a:r>
              <a:rPr lang="ru-RU" sz="4800" dirty="0"/>
              <a:t>я вам зачитаю некоторые статьи, </a:t>
            </a:r>
            <a:r>
              <a:rPr lang="ru-RU" sz="4800" dirty="0" smtClean="0"/>
              <a:t>то есть </a:t>
            </a:r>
            <a:r>
              <a:rPr lang="ru-RU" sz="4800" dirty="0"/>
              <a:t>необходимые сегодня нам статьи из «Европейской Конвенции" послушайте, пожалуйста.</a:t>
            </a:r>
          </a:p>
          <a:p>
            <a:pPr marL="45720" indent="0">
              <a:buNone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56641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dirty="0" smtClean="0"/>
              <a:t> </a:t>
            </a:r>
            <a:r>
              <a:rPr lang="ru-RU" sz="3600" b="1" i="1" dirty="0" smtClean="0"/>
              <a:t>Право  </a:t>
            </a:r>
            <a:r>
              <a:rPr lang="ru-RU" sz="3600" b="1" i="1" dirty="0"/>
              <a:t>на  Жизнь.</a:t>
            </a:r>
          </a:p>
          <a:p>
            <a:r>
              <a:rPr lang="ru-RU" sz="3600" b="1" i="1" dirty="0" smtClean="0"/>
              <a:t> Никто </a:t>
            </a:r>
            <a:r>
              <a:rPr lang="ru-RU" sz="3600" b="1" i="1" dirty="0"/>
              <a:t>не  должен подвергаться пыткам или  бесчеловечным условиям обращения или наказания.</a:t>
            </a:r>
          </a:p>
          <a:p>
            <a:r>
              <a:rPr lang="ru-RU" sz="3600" b="1" i="1" dirty="0" smtClean="0"/>
              <a:t> Никто </a:t>
            </a:r>
            <a:r>
              <a:rPr lang="ru-RU" sz="3600" b="1" i="1" dirty="0"/>
              <a:t>не должен содержаться в рабстве.</a:t>
            </a:r>
          </a:p>
          <a:p>
            <a:r>
              <a:rPr lang="ru-RU" sz="3600" b="1" i="1" dirty="0" smtClean="0"/>
              <a:t> Право </a:t>
            </a:r>
            <a:r>
              <a:rPr lang="ru-RU" sz="3600" b="1" i="1" dirty="0"/>
              <a:t>на  свободу  и  личную неприкосновенность.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227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Право </a:t>
            </a:r>
            <a:r>
              <a:rPr lang="ru-RU" sz="3200" b="1" i="1" dirty="0"/>
              <a:t>на справедливое разбирательство дел независимым судом.</a:t>
            </a:r>
          </a:p>
          <a:p>
            <a:r>
              <a:rPr lang="ru-RU" sz="3200" b="1" i="1" dirty="0" smtClean="0"/>
              <a:t> Право </a:t>
            </a:r>
            <a:r>
              <a:rPr lang="ru-RU" sz="3200" b="1" i="1" dirty="0"/>
              <a:t>на уважение личной  и семейной  жизни, неприкосновенности жилища  и  тайны  корреспонденции.</a:t>
            </a:r>
          </a:p>
          <a:p>
            <a:r>
              <a:rPr lang="ru-RU" sz="3200" b="1" i="1" dirty="0" smtClean="0"/>
              <a:t> Право  </a:t>
            </a:r>
            <a:r>
              <a:rPr lang="ru-RU" sz="3200" b="1" i="1" dirty="0"/>
              <a:t>на  свободу мысли, совести  и  религии.</a:t>
            </a:r>
          </a:p>
          <a:p>
            <a:pPr marL="45720" indent="0">
              <a:buNone/>
            </a:pP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22145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 Право  </a:t>
            </a:r>
            <a:r>
              <a:rPr lang="ru-RU" sz="3600" b="1" i="1" dirty="0"/>
              <a:t>на  свободу  выражения  своего мнения.</a:t>
            </a:r>
          </a:p>
          <a:p>
            <a:r>
              <a:rPr lang="ru-RU" sz="3600" b="1" i="1" dirty="0" smtClean="0"/>
              <a:t> Право </a:t>
            </a:r>
            <a:r>
              <a:rPr lang="ru-RU" sz="3600" b="1" i="1" dirty="0"/>
              <a:t>вступать в  брак для  лиц, достигших брачного  возраста в  соответствии с законодательством.</a:t>
            </a:r>
          </a:p>
          <a:p>
            <a:r>
              <a:rPr lang="ru-RU" sz="3600" b="1" i="1" dirty="0" smtClean="0"/>
              <a:t> Право </a:t>
            </a:r>
            <a:r>
              <a:rPr lang="ru-RU" sz="3600" b="1" i="1" dirty="0"/>
              <a:t>на  защиту  прав  и  свобод.</a:t>
            </a:r>
          </a:p>
        </p:txBody>
      </p:sp>
    </p:spTree>
    <p:extLst>
      <p:ext uri="{BB962C8B-B14F-4D97-AF65-F5344CB8AC3E}">
        <p14:creationId xmlns:p14="http://schemas.microsoft.com/office/powerpoint/2010/main" val="1765341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/>
              <a:t> Гражданские</a:t>
            </a:r>
            <a:endParaRPr lang="ru-RU" sz="4800" b="1" i="1" dirty="0"/>
          </a:p>
          <a:p>
            <a:r>
              <a:rPr lang="ru-RU" sz="4800" b="1" i="1" dirty="0" smtClean="0"/>
              <a:t> Политические</a:t>
            </a:r>
            <a:endParaRPr lang="ru-RU" sz="4800" b="1" i="1" dirty="0"/>
          </a:p>
          <a:p>
            <a:r>
              <a:rPr lang="ru-RU" sz="4800" b="1" i="1" dirty="0" smtClean="0"/>
              <a:t> Экономические</a:t>
            </a:r>
            <a:endParaRPr lang="ru-RU" sz="4800" b="1" i="1" dirty="0"/>
          </a:p>
          <a:p>
            <a:r>
              <a:rPr lang="ru-RU" sz="4800" b="1" i="1" dirty="0" smtClean="0"/>
              <a:t> Социальные </a:t>
            </a:r>
            <a:r>
              <a:rPr lang="ru-RU" sz="4800" b="1" i="1" dirty="0"/>
              <a:t>и культурные </a:t>
            </a:r>
            <a:r>
              <a:rPr lang="ru-RU" sz="4800" b="1" i="1" dirty="0" smtClean="0"/>
              <a:t>права.</a:t>
            </a:r>
            <a:endParaRPr lang="ru-RU" sz="4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Какие могут быть права?</a:t>
            </a:r>
          </a:p>
        </p:txBody>
      </p:sp>
    </p:spTree>
    <p:extLst>
      <p:ext uri="{BB962C8B-B14F-4D97-AF65-F5344CB8AC3E}">
        <p14:creationId xmlns:p14="http://schemas.microsoft.com/office/powerpoint/2010/main" val="1184459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 Статья </a:t>
            </a:r>
            <a:r>
              <a:rPr lang="ru-RU" sz="3200" b="1" i="1" dirty="0"/>
              <a:t>5. Человек имеет право на свободу и личную неприкосновенность          (</a:t>
            </a:r>
            <a:r>
              <a:rPr lang="ru-RU" sz="3200" dirty="0"/>
              <a:t>гражданские</a:t>
            </a:r>
            <a:r>
              <a:rPr lang="ru-RU" sz="3200" b="1" i="1" dirty="0"/>
              <a:t>)</a:t>
            </a:r>
          </a:p>
          <a:p>
            <a:r>
              <a:rPr lang="ru-RU" sz="3200" b="1" i="1" dirty="0" smtClean="0"/>
              <a:t> Статья </a:t>
            </a:r>
            <a:r>
              <a:rPr lang="ru-RU" sz="3200" b="1" i="1" dirty="0"/>
              <a:t>9. Право на свободу мысли, совести и религии (</a:t>
            </a:r>
            <a:r>
              <a:rPr lang="ru-RU" sz="3200" dirty="0"/>
              <a:t>политические</a:t>
            </a:r>
            <a:r>
              <a:rPr lang="ru-RU" sz="3200" b="1" i="1" dirty="0"/>
              <a:t>)</a:t>
            </a:r>
          </a:p>
          <a:p>
            <a:r>
              <a:rPr lang="ru-RU" sz="3200" b="1" i="1" dirty="0" smtClean="0"/>
              <a:t> Статья </a:t>
            </a:r>
            <a:r>
              <a:rPr lang="ru-RU" sz="3200" b="1" i="1" dirty="0"/>
              <a:t>10. Каждый </a:t>
            </a:r>
            <a:r>
              <a:rPr lang="ru-RU" sz="3200" b="1" i="1" dirty="0" smtClean="0"/>
              <a:t>человек </a:t>
            </a:r>
            <a:r>
              <a:rPr lang="ru-RU" sz="3200" b="1" i="1" dirty="0"/>
              <a:t>имеет право на свободу выражения своего мнения (</a:t>
            </a:r>
            <a:r>
              <a:rPr lang="ru-RU" sz="3200" dirty="0"/>
              <a:t>политические</a:t>
            </a:r>
            <a:r>
              <a:rPr lang="ru-RU" sz="3200" b="1" i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84789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70</TotalTime>
  <Words>935</Words>
  <Application>Microsoft Office PowerPoint</Application>
  <PresentationFormat>Экран (4:3)</PresentationFormat>
  <Paragraphs>75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Franklin Gothic Medium</vt:lpstr>
      <vt:lpstr>Times New Roman</vt:lpstr>
      <vt:lpstr>Wingdings</vt:lpstr>
      <vt:lpstr>Wingdings 2</vt:lpstr>
      <vt:lpstr>Сетка</vt:lpstr>
      <vt:lpstr>Занятие профсоюзного кружка  по теме: «Соблюдение прав сотрудников школы и учащихся в ходе учебного процесса" </vt:lpstr>
      <vt:lpstr> Цели кружка: </vt:lpstr>
      <vt:lpstr>ВНИМАНИЕ!</vt:lpstr>
      <vt:lpstr>Презентация PowerPoint</vt:lpstr>
      <vt:lpstr>Презентация PowerPoint</vt:lpstr>
      <vt:lpstr>Презентация PowerPoint</vt:lpstr>
      <vt:lpstr>Презентация PowerPoint</vt:lpstr>
      <vt:lpstr>Какие могут быть права?</vt:lpstr>
      <vt:lpstr>Презентация PowerPoint</vt:lpstr>
      <vt:lpstr>Презентация PowerPoint</vt:lpstr>
      <vt:lpstr>Коллеги!</vt:lpstr>
      <vt:lpstr> Первая ситуация: </vt:lpstr>
      <vt:lpstr>Презентация PowerPoint</vt:lpstr>
      <vt:lpstr>Ответьте на следующие вопросы:</vt:lpstr>
      <vt:lpstr> Были нарушены  следующие  права: </vt:lpstr>
      <vt:lpstr> Как должен был поступить  директор? </vt:lpstr>
      <vt:lpstr> Вторая ситуация.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Третья ситуация:</vt:lpstr>
      <vt:lpstr>Презентация PowerPoint</vt:lpstr>
      <vt:lpstr>Чьи права были нарушены?  Какие права?</vt:lpstr>
      <vt:lpstr>Коллеги!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профсоюзного кружка  по теме: «Соблюдение прав сотрудников школы и учащихся в ходе учебного процесса" </dc:title>
  <dc:creator>Admin</dc:creator>
  <cp:lastModifiedBy>Пользователь</cp:lastModifiedBy>
  <cp:revision>24</cp:revision>
  <dcterms:created xsi:type="dcterms:W3CDTF">2014-12-17T15:37:17Z</dcterms:created>
  <dcterms:modified xsi:type="dcterms:W3CDTF">2018-02-04T16:53:30Z</dcterms:modified>
</cp:coreProperties>
</file>