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28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96E909C-C894-4EE4-8737-E3817D8BA317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DFB9F9-4B6D-4391-80D3-F1CA7685A6DB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E909C-C894-4EE4-8737-E3817D8BA317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B9F9-4B6D-4391-80D3-F1CA7685A6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E909C-C894-4EE4-8737-E3817D8BA317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DFB9F9-4B6D-4391-80D3-F1CA7685A6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E909C-C894-4EE4-8737-E3817D8BA317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B9F9-4B6D-4391-80D3-F1CA7685A6D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96E909C-C894-4EE4-8737-E3817D8BA317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DFB9F9-4B6D-4391-80D3-F1CA7685A6D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E909C-C894-4EE4-8737-E3817D8BA317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B9F9-4B6D-4391-80D3-F1CA7685A6D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E909C-C894-4EE4-8737-E3817D8BA317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B9F9-4B6D-4391-80D3-F1CA7685A6D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E909C-C894-4EE4-8737-E3817D8BA317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B9F9-4B6D-4391-80D3-F1CA7685A6DB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E909C-C894-4EE4-8737-E3817D8BA317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B9F9-4B6D-4391-80D3-F1CA7685A6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E909C-C894-4EE4-8737-E3817D8BA317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DFB9F9-4B6D-4391-80D3-F1CA7685A6D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E909C-C894-4EE4-8737-E3817D8BA317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FB9F9-4B6D-4391-80D3-F1CA7685A6D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796E909C-C894-4EE4-8737-E3817D8BA317}" type="datetimeFigureOut">
              <a:rPr lang="ru-RU" smtClean="0"/>
              <a:t>29.01.2018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F4DFB9F9-4B6D-4391-80D3-F1CA7685A6D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mtClean="0"/>
              <a:t> </a:t>
            </a:r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Коллективный </a:t>
            </a:r>
            <a:r>
              <a:rPr lang="ru-RU" b="1" dirty="0"/>
              <a:t>договор в общеобразовательном </a:t>
            </a:r>
            <a:r>
              <a:rPr lang="ru-RU" b="1" dirty="0" smtClean="0"/>
              <a:t>учреждении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6409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ru-RU" dirty="0" smtClean="0"/>
              <a:t>   </a:t>
            </a:r>
            <a:r>
              <a:rPr lang="ru-RU" sz="4000" dirty="0" smtClean="0"/>
              <a:t>Объем </a:t>
            </a:r>
            <a:r>
              <a:rPr lang="ru-RU" sz="4000" dirty="0"/>
              <a:t>учебной нагрузки, установленный в начале учебного года, не может быть уменьшен по инициативе администрации, за исключением случаев уменьшения </a:t>
            </a:r>
            <a:r>
              <a:rPr lang="ru-RU" sz="4000" dirty="0" smtClean="0"/>
              <a:t>количества </a:t>
            </a:r>
            <a:r>
              <a:rPr lang="ru-RU" sz="4000" dirty="0"/>
              <a:t>часов по учебным планам, сокращение классов.</a:t>
            </a:r>
          </a:p>
          <a:p>
            <a:pPr marL="45720" indent="0">
              <a:buNone/>
            </a:pP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64093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200" b="1" dirty="0" smtClean="0"/>
              <a:t>   Вопрос</a:t>
            </a:r>
            <a:r>
              <a:rPr lang="ru-RU" sz="3200" b="1" dirty="0"/>
              <a:t>:</a:t>
            </a:r>
            <a:r>
              <a:rPr lang="ru-RU" sz="3200" dirty="0"/>
              <a:t> </a:t>
            </a:r>
            <a:r>
              <a:rPr lang="ru-RU" sz="3200" b="1" i="1" dirty="0"/>
              <a:t>Кто составляет содержание коллективного договора?</a:t>
            </a:r>
          </a:p>
          <a:p>
            <a:pPr marL="45720" indent="0">
              <a:buNone/>
            </a:pPr>
            <a:r>
              <a:rPr lang="ru-RU" sz="3200" b="1" dirty="0" smtClean="0"/>
              <a:t>   Ответ</a:t>
            </a:r>
            <a:r>
              <a:rPr lang="ru-RU" sz="3200" b="1" dirty="0"/>
              <a:t>:</a:t>
            </a:r>
            <a:r>
              <a:rPr lang="ru-RU" sz="3200" dirty="0"/>
              <a:t> Работодатель (директор) и работники (это мы) самостоятельно определяют содержание коллективного договора. Подсказкой, какие вопросы включать в обязательства могут быть статьи ТК РФ.</a:t>
            </a:r>
          </a:p>
          <a:p>
            <a:pPr marL="4572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9459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ru-RU" dirty="0" smtClean="0"/>
              <a:t>    </a:t>
            </a:r>
            <a:r>
              <a:rPr lang="ru-RU" sz="3200" dirty="0" smtClean="0"/>
              <a:t>Грамотно </a:t>
            </a:r>
            <a:r>
              <a:rPr lang="ru-RU" sz="3200" dirty="0"/>
              <a:t>составленный договор играет огромную роль в повышении социальной защиты работника. Это реальная возможность повысить уровень социально-экономической защищенности работника, его прав и гарантий, в первую очередь – заработной платы. А это является гарантией стабильной работы образовательного учреждения.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i="1" dirty="0"/>
              <a:t>Вывод:</a:t>
            </a:r>
            <a:endParaRPr lang="ru-RU" sz="5400" i="1" dirty="0"/>
          </a:p>
        </p:txBody>
      </p:sp>
    </p:spTree>
    <p:extLst>
      <p:ext uri="{BB962C8B-B14F-4D97-AF65-F5344CB8AC3E}">
        <p14:creationId xmlns:p14="http://schemas.microsoft.com/office/powerpoint/2010/main" val="3907164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dirty="0" smtClean="0"/>
              <a:t>   </a:t>
            </a:r>
            <a:r>
              <a:rPr lang="ru-RU" sz="3200" dirty="0" smtClean="0"/>
              <a:t>Заключить </a:t>
            </a:r>
            <a:r>
              <a:rPr lang="ru-RU" sz="3200" dirty="0"/>
              <a:t>договор – полдела. Надо добиваться его реализации.</a:t>
            </a:r>
          </a:p>
          <a:p>
            <a:pPr marL="45720" indent="0">
              <a:buNone/>
            </a:pPr>
            <a:r>
              <a:rPr lang="ru-RU" sz="3200" dirty="0" smtClean="0"/>
              <a:t>   Профсоюзный </a:t>
            </a:r>
            <a:r>
              <a:rPr lang="ru-RU" sz="3200" dirty="0"/>
              <a:t>актив обязан помогать работникам; как защитить права, изучение Законов РФ «Об образовании», «О коллективных договорах и соглашениях», Закон Чеченской Республики «Об образовании».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67267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dirty="0" smtClean="0"/>
              <a:t>    </a:t>
            </a:r>
            <a:r>
              <a:rPr lang="ru-RU" sz="3600" dirty="0" smtClean="0"/>
              <a:t>Сегодня </a:t>
            </a:r>
            <a:r>
              <a:rPr lang="ru-RU" sz="3600" dirty="0"/>
              <a:t>на занятии, мы говорили, в общем, о Коллективном договоре. На следующем занятии мы остановимся на конкретном разделе, который касается охраны труда и здоровья.</a:t>
            </a:r>
          </a:p>
          <a:p>
            <a:pPr marL="45720" indent="0">
              <a:buNone/>
            </a:pPr>
            <a:r>
              <a:rPr lang="ru-RU" sz="3600" dirty="0" smtClean="0"/>
              <a:t>    Прошу </a:t>
            </a:r>
            <a:r>
              <a:rPr lang="ru-RU" sz="3600" dirty="0"/>
              <a:t>Вас подготовить интересующие вопросы по этому разделу.</a:t>
            </a:r>
          </a:p>
          <a:p>
            <a:pPr marL="45720" indent="0">
              <a:buNone/>
            </a:pPr>
            <a:r>
              <a:rPr lang="ru-RU" sz="3600" dirty="0"/>
              <a:t> </a:t>
            </a: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Уважаемые коллеги!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4270817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dirty="0" smtClean="0"/>
              <a:t>  </a:t>
            </a:r>
            <a:r>
              <a:rPr lang="ru-RU" sz="2800" b="1" i="1" dirty="0" smtClean="0"/>
              <a:t>1.  </a:t>
            </a:r>
            <a:r>
              <a:rPr lang="ru-RU" sz="2800" b="1" i="1" dirty="0"/>
              <a:t>научиться грамотно, заключать коллективный договор, пополнять его конкретным содержанием, учитывающим социальную защищенность работников;</a:t>
            </a:r>
          </a:p>
          <a:p>
            <a:pPr marL="45720" indent="0">
              <a:buNone/>
            </a:pPr>
            <a:r>
              <a:rPr lang="ru-RU" sz="2800" b="1" i="1" dirty="0"/>
              <a:t> </a:t>
            </a:r>
            <a:r>
              <a:rPr lang="ru-RU" sz="2800" b="1" i="1" dirty="0" smtClean="0"/>
              <a:t> 2. способствовать </a:t>
            </a:r>
            <a:r>
              <a:rPr lang="ru-RU" sz="2800" b="1" i="1" dirty="0"/>
              <a:t>росту правового самосознания, информированности членов профсоюза в вопросах регулирования социально-трудовых отношений.</a:t>
            </a:r>
          </a:p>
          <a:p>
            <a:endParaRPr lang="ru-RU" sz="28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Цели занятия: </a:t>
            </a:r>
          </a:p>
        </p:txBody>
      </p:sp>
    </p:spTree>
    <p:extLst>
      <p:ext uri="{BB962C8B-B14F-4D97-AF65-F5344CB8AC3E}">
        <p14:creationId xmlns:p14="http://schemas.microsoft.com/office/powerpoint/2010/main" val="198379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lvl="0" indent="0">
              <a:buNone/>
            </a:pPr>
            <a:r>
              <a:rPr lang="ru-RU" dirty="0" smtClean="0"/>
              <a:t>  </a:t>
            </a:r>
            <a:r>
              <a:rPr lang="ru-RU" sz="3600" dirty="0" smtClean="0"/>
              <a:t>1. Краткое </a:t>
            </a:r>
            <a:r>
              <a:rPr lang="ru-RU" sz="3600" dirty="0"/>
              <a:t>пояснение о нормативно-правовой базе для заключения коллективного договора.</a:t>
            </a:r>
          </a:p>
          <a:p>
            <a:pPr marL="45720" lvl="0" indent="0">
              <a:buNone/>
            </a:pPr>
            <a:r>
              <a:rPr lang="ru-RU" sz="3600" dirty="0" smtClean="0"/>
              <a:t>  2. Вопросы-ответы</a:t>
            </a:r>
            <a:r>
              <a:rPr lang="ru-RU" sz="3600" dirty="0"/>
              <a:t>.</a:t>
            </a:r>
          </a:p>
          <a:p>
            <a:pPr marL="45720" lvl="0" indent="0">
              <a:buNone/>
            </a:pPr>
            <a:r>
              <a:rPr lang="ru-RU" sz="3600" dirty="0" smtClean="0"/>
              <a:t>  3. Подведение </a:t>
            </a:r>
            <a:r>
              <a:rPr lang="ru-RU" sz="3600" dirty="0"/>
              <a:t>итогов.</a:t>
            </a:r>
          </a:p>
          <a:p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i="1" dirty="0" smtClean="0"/>
              <a:t>План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427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 smtClean="0"/>
              <a:t>    </a:t>
            </a:r>
            <a:r>
              <a:rPr lang="ru-RU" sz="2800" dirty="0" smtClean="0"/>
              <a:t>Уважаемые </a:t>
            </a:r>
            <a:r>
              <a:rPr lang="ru-RU" sz="2800" dirty="0"/>
              <a:t>коллеги! Сегодня для обсуждения мы выбрали тему: «Коллективный договор в общеобразовательном учреждении».</a:t>
            </a:r>
          </a:p>
          <a:p>
            <a:pPr marL="45720" indent="0">
              <a:buNone/>
            </a:pPr>
            <a:r>
              <a:rPr lang="ru-RU" sz="2800" dirty="0" smtClean="0"/>
              <a:t>    </a:t>
            </a:r>
            <a:r>
              <a:rPr lang="ru-RU" sz="2800" b="1" i="1" dirty="0" smtClean="0"/>
              <a:t>Коллективный </a:t>
            </a:r>
            <a:r>
              <a:rPr lang="ru-RU" sz="2800" b="1" i="1" dirty="0"/>
              <a:t>договор </a:t>
            </a:r>
            <a:r>
              <a:rPr lang="ru-RU" sz="2800" dirty="0"/>
              <a:t>– правовой акт, регулирующий социально-трудовые отношения в организации и заключенный работниками и работодателем в лице представителей. Так определяет правовой статус коллективного договора ст. 40 ТК РФ.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i="1" dirty="0" smtClean="0"/>
              <a:t>Ход </a:t>
            </a:r>
            <a:r>
              <a:rPr lang="ru-RU" b="1" i="1" dirty="0"/>
              <a:t>работы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9353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sz="3200" dirty="0" smtClean="0"/>
              <a:t>    Сегодня </a:t>
            </a:r>
            <a:r>
              <a:rPr lang="ru-RU" sz="3200" dirty="0"/>
              <a:t>почти все школы имеют профсоюзные организации и во всех из них заключены коллективные </a:t>
            </a:r>
            <a:r>
              <a:rPr lang="ru-RU" sz="3200" dirty="0" smtClean="0"/>
              <a:t>договора. С </a:t>
            </a:r>
            <a:r>
              <a:rPr lang="ru-RU" sz="3200" dirty="0"/>
              <a:t>помощью коллективных договоров решаются многие </a:t>
            </a:r>
            <a:r>
              <a:rPr lang="ru-RU" sz="3200" dirty="0" smtClean="0"/>
              <a:t>вопросы. Договор </a:t>
            </a:r>
            <a:r>
              <a:rPr lang="ru-RU" sz="3200" dirty="0"/>
              <a:t>выполняет защитную функцию, регулирующую, функцию повышения уровня трудовых прав и гарантий.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881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b="1" i="1" dirty="0" smtClean="0"/>
              <a:t>     Условия </a:t>
            </a:r>
            <a:r>
              <a:rPr lang="ru-RU" sz="3600" b="1" i="1" dirty="0"/>
              <a:t>заключения коллективного договора </a:t>
            </a:r>
            <a:r>
              <a:rPr lang="ru-RU" sz="3600" dirty="0"/>
              <a:t>– широкая гласность, утверждение на собрании трудового коллектива, подписание сторонами (рук. учреждения, председатель профсоюзного комитета).</a:t>
            </a:r>
          </a:p>
          <a:p>
            <a:pPr marL="4572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539811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sz="3200" b="1" i="1" dirty="0" smtClean="0"/>
              <a:t>     Коллективный </a:t>
            </a:r>
            <a:r>
              <a:rPr lang="ru-RU" sz="3200" b="1" i="1" dirty="0"/>
              <a:t>договор, заключенный в нашей школе содержит следующие разделы:</a:t>
            </a:r>
          </a:p>
          <a:p>
            <a:r>
              <a:rPr lang="ru-RU" sz="3200" dirty="0" smtClean="0"/>
              <a:t> </a:t>
            </a:r>
            <a:r>
              <a:rPr lang="ru-RU" sz="3200" dirty="0"/>
              <a:t>Обязательства сторон по обеспечению условий труда и занятости, подготовка, повышение квалификации кадров.</a:t>
            </a:r>
          </a:p>
          <a:p>
            <a:r>
              <a:rPr lang="ru-RU" sz="3200" dirty="0" smtClean="0"/>
              <a:t> </a:t>
            </a:r>
            <a:r>
              <a:rPr lang="ru-RU" sz="3200" dirty="0"/>
              <a:t>Обязательства сторон по решению социальных вопросов.</a:t>
            </a:r>
          </a:p>
          <a:p>
            <a:r>
              <a:rPr lang="ru-RU" sz="3200" dirty="0" smtClean="0"/>
              <a:t> </a:t>
            </a:r>
            <a:r>
              <a:rPr lang="ru-RU" sz="3200" dirty="0"/>
              <a:t>Обеспечение прав и гарантий деятельности профсоюзной организации.</a:t>
            </a:r>
          </a:p>
          <a:p>
            <a:pPr marL="4572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14260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2800" dirty="0" smtClean="0"/>
              <a:t>    В </a:t>
            </a:r>
            <a:r>
              <a:rPr lang="ru-RU" sz="2800" dirty="0"/>
              <a:t>нем оговариваются условия договора учебные нагрузки, режим и продолжительность рабочего времени, льготы.</a:t>
            </a:r>
          </a:p>
          <a:p>
            <a:pPr marL="45720" indent="0">
              <a:buNone/>
            </a:pPr>
            <a:r>
              <a:rPr lang="ru-RU" sz="2800" dirty="0" smtClean="0"/>
              <a:t>    Условия </a:t>
            </a:r>
            <a:r>
              <a:rPr lang="ru-RU" sz="2800" dirty="0"/>
              <a:t>договора изменяются только по согласованию сторон в письменной форме.</a:t>
            </a:r>
          </a:p>
          <a:p>
            <a:pPr marL="4572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Давайте </a:t>
            </a:r>
            <a:r>
              <a:rPr lang="ru-RU" sz="2800" dirty="0"/>
              <a:t>сегодня на нашем занятии поговорим о разделе, который касается учебной нагрузки. Это интересует всех без исключения.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78396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 smtClean="0"/>
              <a:t>   </a:t>
            </a:r>
            <a:r>
              <a:rPr lang="ru-RU" sz="3600" dirty="0" smtClean="0"/>
              <a:t>Объем </a:t>
            </a:r>
            <a:r>
              <a:rPr lang="ru-RU" sz="3600" dirty="0"/>
              <a:t>учебной нагрузки оговаривается, как было сказано ранее в коллективном договоре.</a:t>
            </a:r>
          </a:p>
          <a:p>
            <a:pPr marL="45720" indent="0">
              <a:buNone/>
            </a:pPr>
            <a:r>
              <a:rPr lang="ru-RU" sz="3600" dirty="0" smtClean="0"/>
              <a:t>   Работодатель </a:t>
            </a:r>
            <a:r>
              <a:rPr lang="ru-RU" sz="3600" dirty="0"/>
              <a:t>(директор школы) должен ознакомить педагогических работников до ухода в очередной отпуск с нагрузкой на новый учебный год в письменной форме.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4311907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19</TotalTime>
  <Words>526</Words>
  <Application>Microsoft Office PowerPoint</Application>
  <PresentationFormat>Экран (4:3)</PresentationFormat>
  <Paragraphs>34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Franklin Gothic Medium</vt:lpstr>
      <vt:lpstr>Wingdings</vt:lpstr>
      <vt:lpstr>Wingdings 2</vt:lpstr>
      <vt:lpstr>Сетка</vt:lpstr>
      <vt:lpstr>Коллективный договор в общеобразовательном учреждении </vt:lpstr>
      <vt:lpstr>Цели занятия: </vt:lpstr>
      <vt:lpstr> План </vt:lpstr>
      <vt:lpstr> Ход работы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Вывод:</vt:lpstr>
      <vt:lpstr>Презентация PowerPoint</vt:lpstr>
      <vt:lpstr>Уважаемые коллеги!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Коллективный договор в общеобразовательном учреждении </dc:title>
  <dc:creator>Admin</dc:creator>
  <cp:lastModifiedBy>admin</cp:lastModifiedBy>
  <cp:revision>16</cp:revision>
  <dcterms:created xsi:type="dcterms:W3CDTF">2015-02-02T17:50:24Z</dcterms:created>
  <dcterms:modified xsi:type="dcterms:W3CDTF">2018-01-29T05:50:30Z</dcterms:modified>
</cp:coreProperties>
</file>