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7A42F3B-E96F-41A8-A30D-65264317F23F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A557DAF-2E27-403D-9C96-6BADC57639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Профсоюзный кружок на тему: «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Порядок применения дисциплинарных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взысканий»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9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dirty="0" smtClean="0"/>
              <a:t>      </a:t>
            </a:r>
            <a:r>
              <a:rPr lang="ru-RU" sz="3600" dirty="0" smtClean="0"/>
              <a:t>Днем </a:t>
            </a:r>
            <a:r>
              <a:rPr lang="ru-RU" sz="3600" dirty="0"/>
              <a:t>обнаружения проступка, с которого исчисляется срок применения дисциплинарного взыскания, считается день, когда руководителю стало известно о совершении проступка, а не день, когда проступок был совершен.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51848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smtClean="0"/>
              <a:t>      </a:t>
            </a:r>
            <a:r>
              <a:rPr lang="ru-RU" sz="3200" dirty="0" smtClean="0"/>
              <a:t>Время </a:t>
            </a:r>
            <a:r>
              <a:rPr lang="ru-RU" sz="3200" dirty="0"/>
              <a:t>болезни работника, пребывания его в отпуске (любой отпуск - основной, дополнительный, без сохранения з/п  и др.), а также времени необходимого на учет мнения профсоюзного комитета (это в случаях увольнения) не включается в срок, в течение которого может быть применено дисциплинарное взыскание.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19705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4. </a:t>
            </a:r>
            <a:r>
              <a:rPr lang="ru-RU" sz="3600" dirty="0"/>
              <a:t>Не допускается применение дисциплинарного взыскания по истечению 6 месяцев со дня совершения проступка. </a:t>
            </a:r>
          </a:p>
          <a:p>
            <a:pPr marL="45720" indent="0">
              <a:buNone/>
            </a:pPr>
            <a:r>
              <a:rPr lang="ru-RU" sz="3600" b="1" dirty="0"/>
              <a:t>5. </a:t>
            </a:r>
            <a:r>
              <a:rPr lang="ru-RU" sz="3600" dirty="0"/>
              <a:t>За каждый дисциплинарный проступок может быть применено только одно дисциплинарное взыскание.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00410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en-US" dirty="0" smtClean="0"/>
              <a:t>   </a:t>
            </a:r>
            <a:r>
              <a:rPr lang="ru-RU" sz="4000" dirty="0" smtClean="0"/>
              <a:t>Однако</a:t>
            </a:r>
            <a:r>
              <a:rPr lang="ru-RU" sz="4000" dirty="0"/>
              <a:t>, если работник продолжает не исполнять возложенных на него трудовых обязанностей, несмотря на дисциплинарное взыскание, допустимо применять к нему новое дисциплинарное взыскание, в т. ч. </a:t>
            </a:r>
            <a:r>
              <a:rPr lang="ru-RU" sz="4000" b="1" i="1" dirty="0"/>
              <a:t>увольнение</a:t>
            </a:r>
            <a:r>
              <a:rPr lang="ru-RU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9304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3600" dirty="0" smtClean="0"/>
              <a:t>     </a:t>
            </a:r>
            <a:r>
              <a:rPr lang="ru-RU" sz="3600" dirty="0" smtClean="0"/>
              <a:t>Последовательность </a:t>
            </a:r>
            <a:r>
              <a:rPr lang="ru-RU" sz="3600" dirty="0"/>
              <a:t>применения дисциплинарных взысканий может не соблюдаться. Это зависит от тяжести проступка или предшествующего выполнения работником трудовых обязанностей. (Лишение премий не является дисциплинарным взысканием.)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8377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6. </a:t>
            </a:r>
            <a:r>
              <a:rPr lang="ru-RU" sz="3600" dirty="0"/>
              <a:t>О применении дисциплинарного взыскания издается приказ (распоряжение). В </a:t>
            </a:r>
            <a:r>
              <a:rPr lang="ru-RU" sz="3600" dirty="0" smtClean="0"/>
              <a:t>приказе </a:t>
            </a:r>
            <a:r>
              <a:rPr lang="ru-RU" sz="3600" dirty="0"/>
              <a:t>должны быть указаны мотивы его применения, </a:t>
            </a:r>
            <a:r>
              <a:rPr lang="ru-RU" sz="3600" dirty="0" smtClean="0"/>
              <a:t>то есть, </a:t>
            </a:r>
            <a:r>
              <a:rPr lang="ru-RU" sz="3600" dirty="0"/>
              <a:t>конкретный дисциплинарный проступок, за совершение которого работник подвергается взысканию. 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70165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600" dirty="0" smtClean="0"/>
              <a:t>      Работник </a:t>
            </a:r>
            <a:r>
              <a:rPr lang="ru-RU" sz="3600" dirty="0"/>
              <a:t>должен быть ознакомлен с этим приказом (распоряжением) </a:t>
            </a:r>
            <a:r>
              <a:rPr lang="ru-RU" sz="3600" b="1" dirty="0"/>
              <a:t>под роспись в течение З-х рабочих дне</a:t>
            </a:r>
            <a:r>
              <a:rPr lang="ru-RU" sz="3600" dirty="0"/>
              <a:t>й со дня его издания, не считая времени отсутствия работника на работе. Если работник отказывается ознакомиться с указанным приказом под роспись, то составляется соответствующий акт.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974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7. </a:t>
            </a:r>
            <a:r>
              <a:rPr lang="ru-RU" sz="3600" dirty="0"/>
              <a:t>Дисциплинарное взыскание может быть обжаловано работником в государственные инспекции труда, правовой инспекции </a:t>
            </a:r>
            <a:r>
              <a:rPr lang="ru-RU" sz="3600" dirty="0" smtClean="0"/>
              <a:t>республиканского </a:t>
            </a:r>
            <a:r>
              <a:rPr lang="ru-RU" sz="3600" dirty="0"/>
              <a:t>комитета профсоюза или в органы по рассмотрению индивидуальных трудовых споров. </a:t>
            </a:r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56151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dirty="0"/>
              <a:t>1. </a:t>
            </a:r>
            <a:r>
              <a:rPr lang="ru-RU" sz="3600" dirty="0"/>
              <a:t>Дисциплинарное взыскание действует в течение одного года со дня его применения. По истечению этого срока оно снимается автоматически, </a:t>
            </a:r>
            <a:r>
              <a:rPr lang="ru-RU" sz="3600" dirty="0" smtClean="0"/>
              <a:t>то есть </a:t>
            </a:r>
            <a:r>
              <a:rPr lang="ru-RU" sz="3600" dirty="0"/>
              <a:t>без издания специального приказа, а работник считается не подвергавшимся дисциплинарному взысканию.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Когда </a:t>
            </a:r>
            <a:r>
              <a:rPr lang="ru-RU" b="1" i="1" dirty="0"/>
              <a:t>может быть снято дисциплинарное взыскание? 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67768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Однако </a:t>
            </a:r>
            <a:r>
              <a:rPr lang="ru-RU" sz="3600" dirty="0"/>
              <a:t>если в течение года со дня применения взыскания работник будет подвергнут новому взысканию, первоначальное сохраняет силу и учитывается наравне с последним. </a:t>
            </a:r>
          </a:p>
          <a:p>
            <a:pPr marL="45720" indent="0">
              <a:buNone/>
            </a:pPr>
            <a:r>
              <a:rPr lang="ru-RU" sz="3600" dirty="0" smtClean="0"/>
              <a:t>                    </a:t>
            </a:r>
            <a:r>
              <a:rPr lang="ru-RU" sz="3600" b="1" i="1" dirty="0" smtClean="0"/>
              <a:t>(Ст</a:t>
            </a:r>
            <a:r>
              <a:rPr lang="ru-RU" sz="3600" b="1" i="1" dirty="0"/>
              <a:t>. 194 ТК. Снятие дисциплинарного </a:t>
            </a:r>
            <a:r>
              <a:rPr lang="ru-RU" sz="3600" b="1" i="1" dirty="0" smtClean="0"/>
              <a:t>взыскания</a:t>
            </a:r>
            <a:r>
              <a:rPr lang="ru-RU" sz="3600" dirty="0" smtClean="0"/>
              <a:t>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8532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sz="3600" dirty="0" smtClean="0"/>
              <a:t>Уважаемые коллеги! В </a:t>
            </a:r>
            <a:r>
              <a:rPr lang="ru-RU" sz="3600" dirty="0"/>
              <a:t>Трудовом Кодексе РФ в главе 30, Дисциплина труда, ст. ст. 191, 192, 193, 194, 195 посвящены этой теме. </a:t>
            </a:r>
          </a:p>
          <a:p>
            <a:pPr marL="45720" indent="0">
              <a:buNone/>
            </a:pPr>
            <a:r>
              <a:rPr lang="ru-RU" sz="3600" dirty="0" smtClean="0"/>
              <a:t>     Но прежде </a:t>
            </a:r>
            <a:r>
              <a:rPr lang="ru-RU" sz="3600" dirty="0"/>
              <a:t>чем рассматривать тему нашего занятия, уточним, какие дисциплинарные взыскания и за что могут применяться. </a:t>
            </a:r>
          </a:p>
        </p:txBody>
      </p:sp>
    </p:spTree>
    <p:extLst>
      <p:ext uri="{BB962C8B-B14F-4D97-AF65-F5344CB8AC3E}">
        <p14:creationId xmlns:p14="http://schemas.microsoft.com/office/powerpoint/2010/main" val="2463523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 smtClean="0"/>
              <a:t> </a:t>
            </a:r>
            <a:r>
              <a:rPr lang="ru-RU" sz="2800" b="1" dirty="0" smtClean="0"/>
              <a:t>2</a:t>
            </a:r>
            <a:r>
              <a:rPr lang="ru-RU" sz="2800" b="1" dirty="0"/>
              <a:t>. </a:t>
            </a:r>
            <a:r>
              <a:rPr lang="ru-RU" sz="2800" dirty="0"/>
              <a:t>Дисциплинарное взыскание может быть снято </a:t>
            </a:r>
            <a:r>
              <a:rPr lang="ru-RU" sz="2800" dirty="0" smtClean="0"/>
              <a:t>досрочно:</a:t>
            </a:r>
          </a:p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</a:t>
            </a:r>
            <a:r>
              <a:rPr lang="ru-RU" sz="2800" b="1" i="1" dirty="0" smtClean="0"/>
              <a:t>-   по </a:t>
            </a:r>
            <a:r>
              <a:rPr lang="ru-RU" sz="2800" b="1" i="1" dirty="0"/>
              <a:t>собственной инициативе работодателя; </a:t>
            </a:r>
          </a:p>
          <a:p>
            <a:pPr marL="45720" indent="0">
              <a:buNone/>
            </a:pPr>
            <a:r>
              <a:rPr lang="ru-RU" sz="2800" b="1" i="1" dirty="0" smtClean="0"/>
              <a:t>   -   по </a:t>
            </a:r>
            <a:r>
              <a:rPr lang="ru-RU" sz="2800" b="1" i="1" dirty="0"/>
              <a:t>ходатайству профсоюзного комитета; </a:t>
            </a:r>
          </a:p>
          <a:p>
            <a:pPr marL="45720" indent="0">
              <a:buNone/>
            </a:pPr>
            <a:r>
              <a:rPr lang="ru-RU" sz="2800" b="1" i="1" dirty="0" smtClean="0"/>
              <a:t>   -   по </a:t>
            </a:r>
            <a:r>
              <a:rPr lang="ru-RU" sz="2800" b="1" i="1" dirty="0"/>
              <a:t>просьбе самого работника, если он добросовестно выполнял свои трудовые обязанности. </a:t>
            </a:r>
          </a:p>
          <a:p>
            <a:pPr marL="45720" indent="0">
              <a:buNone/>
            </a:pPr>
            <a:r>
              <a:rPr lang="ru-RU" sz="2800" dirty="0" smtClean="0"/>
              <a:t>     Законом </a:t>
            </a:r>
            <a:r>
              <a:rPr lang="ru-RU" sz="2800" dirty="0"/>
              <a:t>не установлен минимальный срок, по истечению которого может ставиться вопрос о снятии дисциплинарного взыскания. 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46900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4000" b="1" dirty="0"/>
              <a:t>3. </a:t>
            </a:r>
            <a:r>
              <a:rPr lang="ru-RU" sz="4000" dirty="0"/>
              <a:t>О досрочном снятии дисциплинарного взыскания издается приказ (распоряжение). Работник, с которого досрочно снято дисциплинарное взыскание, считается не подвергавшимся взысканию.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253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b="1" dirty="0" smtClean="0"/>
              <a:t>  Задание №1. </a:t>
            </a:r>
            <a:endParaRPr lang="ru-RU" sz="3200" b="1" dirty="0"/>
          </a:p>
          <a:p>
            <a:pPr marL="45720" indent="0">
              <a:buNone/>
            </a:pPr>
            <a:r>
              <a:rPr lang="ru-RU" sz="2800" dirty="0" smtClean="0"/>
              <a:t>      Работник </a:t>
            </a:r>
            <a:r>
              <a:rPr lang="ru-RU" sz="2800" dirty="0"/>
              <a:t>не вышел на работу и не сообщил о причинах своего отсутствия. По выходе на работу он не дает никаких объяснений по поводу отсутствия. На следующий день он берет больничный лист, о чем ставит директора школы в известность. Директор школы применяет дисциплинарное взыскание (выговор) к работнику за совершенный проступок. </a:t>
            </a:r>
            <a:r>
              <a:rPr lang="ru-RU" sz="2800" b="1" i="1" dirty="0"/>
              <a:t>Правильно ли действовал директор?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Рассмотрим </a:t>
            </a:r>
            <a:r>
              <a:rPr lang="ru-RU" sz="2800" b="1" i="1" dirty="0"/>
              <a:t>несколько практических заданий по применению дисциплинарных взысканий </a:t>
            </a:r>
            <a:br>
              <a:rPr lang="ru-RU" sz="2800" b="1" i="1" dirty="0"/>
            </a:b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983890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800" dirty="0" smtClean="0"/>
              <a:t>    Директор </a:t>
            </a:r>
            <a:r>
              <a:rPr lang="ru-RU" sz="4800" dirty="0"/>
              <a:t>применил дисциплинарное взыскание к работнику, который отсутствовал по болезни (имея больничный лист), нарушив СТ. 193. </a:t>
            </a:r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Ответ</a:t>
            </a:r>
            <a:r>
              <a:rPr lang="ru-RU" sz="5400" dirty="0"/>
              <a:t>: </a:t>
            </a:r>
            <a:br>
              <a:rPr lang="ru-RU" sz="5400" dirty="0"/>
            </a:b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559227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</a:t>
            </a:r>
            <a:r>
              <a:rPr lang="ru-RU" sz="3200" dirty="0" smtClean="0"/>
              <a:t>Классному </a:t>
            </a:r>
            <a:r>
              <a:rPr lang="ru-RU" sz="3200" dirty="0"/>
              <a:t>руководителю </a:t>
            </a:r>
            <a:r>
              <a:rPr lang="ru-RU" sz="3200" dirty="0" err="1" smtClean="0"/>
              <a:t>Тайсумовой</a:t>
            </a:r>
            <a:r>
              <a:rPr lang="ru-RU" sz="3200" dirty="0" smtClean="0"/>
              <a:t> А. А-Х. </a:t>
            </a:r>
            <a:r>
              <a:rPr lang="ru-RU" sz="3200" dirty="0"/>
              <a:t>было дано распоряжение сопровождать детей в </a:t>
            </a:r>
            <a:r>
              <a:rPr lang="ru-RU" sz="3200" dirty="0" smtClean="0"/>
              <a:t>Дом культуры. Но </a:t>
            </a:r>
            <a:r>
              <a:rPr lang="ru-RU" sz="3200" dirty="0" err="1" smtClean="0"/>
              <a:t>Тайсумова</a:t>
            </a:r>
            <a:r>
              <a:rPr lang="ru-RU" sz="3200" dirty="0" smtClean="0"/>
              <a:t> </a:t>
            </a:r>
            <a:r>
              <a:rPr lang="ru-RU" sz="3200" dirty="0"/>
              <a:t>А. А-Х </a:t>
            </a:r>
            <a:r>
              <a:rPr lang="ru-RU" sz="3200" dirty="0" smtClean="0"/>
              <a:t>не </a:t>
            </a:r>
            <a:r>
              <a:rPr lang="ru-RU" sz="3200" dirty="0"/>
              <a:t>выполнила это распоряжение. </a:t>
            </a:r>
            <a:endParaRPr lang="ru-RU" sz="3200" dirty="0" smtClean="0"/>
          </a:p>
          <a:p>
            <a:pPr marL="45720" indent="0">
              <a:buNone/>
            </a:pPr>
            <a:r>
              <a:rPr lang="ru-RU" sz="3200" b="1" dirty="0"/>
              <a:t> </a:t>
            </a:r>
            <a:r>
              <a:rPr lang="ru-RU" sz="3200" b="1" dirty="0" smtClean="0"/>
              <a:t>   Какие </a:t>
            </a:r>
            <a:r>
              <a:rPr lang="ru-RU" sz="3200" b="1" dirty="0"/>
              <a:t>условия необходимо соблюдать при применении дисциплинарного взыскания? 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Задание </a:t>
            </a:r>
            <a:r>
              <a:rPr lang="ru-RU" sz="5400" dirty="0"/>
              <a:t>№ 2.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378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b="1" i="1" dirty="0" smtClean="0"/>
              <a:t> </a:t>
            </a:r>
            <a:r>
              <a:rPr lang="ru-RU" sz="2800" b="1" i="1" dirty="0" smtClean="0"/>
              <a:t>Проверить </a:t>
            </a:r>
            <a:r>
              <a:rPr lang="ru-RU" sz="2800" b="1" i="1" dirty="0"/>
              <a:t>было ли письменное распоряжение директора о направлении </a:t>
            </a:r>
            <a:r>
              <a:rPr lang="ru-RU" sz="2800" b="1" i="1" dirty="0" err="1"/>
              <a:t>Тайсумовой</a:t>
            </a:r>
            <a:r>
              <a:rPr lang="ru-RU" sz="2800" b="1" i="1" dirty="0"/>
              <a:t> А. А-Х. </a:t>
            </a:r>
            <a:r>
              <a:rPr lang="ru-RU" sz="2800" b="1" i="1" dirty="0" smtClean="0"/>
              <a:t>для </a:t>
            </a:r>
            <a:r>
              <a:rPr lang="ru-RU" sz="2800" b="1" i="1" dirty="0"/>
              <a:t>сопровождения детей в </a:t>
            </a:r>
            <a:r>
              <a:rPr lang="ru-RU" sz="2800" b="1" i="1" dirty="0" smtClean="0"/>
              <a:t>Дом культуры. </a:t>
            </a:r>
            <a:endParaRPr lang="ru-RU" sz="2800" b="1" i="1" dirty="0"/>
          </a:p>
          <a:p>
            <a:r>
              <a:rPr lang="ru-RU" sz="2800" b="1" i="1" dirty="0" smtClean="0"/>
              <a:t> Ознакомлена </a:t>
            </a:r>
            <a:r>
              <a:rPr lang="ru-RU" sz="2800" b="1" i="1" dirty="0"/>
              <a:t>ли </a:t>
            </a:r>
            <a:r>
              <a:rPr lang="ru-RU" sz="2800" b="1" i="1" dirty="0" err="1" smtClean="0"/>
              <a:t>Тайсумова</a:t>
            </a:r>
            <a:r>
              <a:rPr lang="ru-RU" sz="2800" b="1" i="1" dirty="0" smtClean="0"/>
              <a:t> </a:t>
            </a:r>
            <a:r>
              <a:rPr lang="ru-RU" sz="2800" b="1" i="1" dirty="0"/>
              <a:t>А. </a:t>
            </a:r>
            <a:r>
              <a:rPr lang="ru-RU" sz="2800" b="1" i="1" dirty="0" smtClean="0"/>
              <a:t>А-Х. с </a:t>
            </a:r>
            <a:r>
              <a:rPr lang="ru-RU" sz="2800" b="1" i="1" dirty="0"/>
              <a:t>данным распоряжением под запись. </a:t>
            </a:r>
          </a:p>
          <a:p>
            <a:r>
              <a:rPr lang="ru-RU" sz="2800" b="1" i="1" dirty="0" smtClean="0"/>
              <a:t> Является </a:t>
            </a:r>
            <a:r>
              <a:rPr lang="ru-RU" sz="2800" b="1" i="1" dirty="0"/>
              <a:t>ли обязанность сопровождать детей в </a:t>
            </a:r>
            <a:r>
              <a:rPr lang="ru-RU" sz="2800" b="1" i="1" dirty="0" smtClean="0"/>
              <a:t>Дом культуры </a:t>
            </a:r>
            <a:r>
              <a:rPr lang="ru-RU" sz="2800" b="1" i="1" dirty="0"/>
              <a:t>трудовой обязанностью </a:t>
            </a:r>
            <a:r>
              <a:rPr lang="ru-RU" sz="2800" b="1" i="1" dirty="0" err="1"/>
              <a:t>Тайсумовой</a:t>
            </a:r>
            <a:r>
              <a:rPr lang="ru-RU" sz="2800" b="1" i="1" dirty="0"/>
              <a:t> А. </a:t>
            </a:r>
            <a:r>
              <a:rPr lang="ru-RU" sz="2800" b="1" i="1" dirty="0" smtClean="0"/>
              <a:t>А-Х.</a:t>
            </a:r>
            <a:r>
              <a:rPr lang="ru-RU" sz="2800" b="1" i="1" dirty="0"/>
              <a:t> </a:t>
            </a:r>
            <a:r>
              <a:rPr lang="ru-RU" sz="2800" b="1" i="1" dirty="0" smtClean="0"/>
              <a:t>и </a:t>
            </a:r>
            <a:r>
              <a:rPr lang="ru-RU" sz="2800" b="1" i="1" dirty="0"/>
              <a:t>ознакомлена ли она со своими должностными обязанностями под роспись. </a:t>
            </a:r>
          </a:p>
          <a:p>
            <a:pPr marL="4572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Ответ</a:t>
            </a:r>
            <a:r>
              <a:rPr lang="ru-RU" sz="5400" b="1" i="1" dirty="0"/>
              <a:t>: 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212068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/>
              <a:t> </a:t>
            </a:r>
            <a:r>
              <a:rPr lang="ru-RU" sz="4800" dirty="0" smtClean="0"/>
              <a:t>    К </a:t>
            </a:r>
            <a:r>
              <a:rPr lang="ru-RU" sz="4800" dirty="0"/>
              <a:t>завучу </a:t>
            </a:r>
            <a:r>
              <a:rPr lang="ru-RU" sz="4800" dirty="0" smtClean="0"/>
              <a:t>школы было </a:t>
            </a:r>
            <a:r>
              <a:rPr lang="ru-RU" sz="4800" dirty="0"/>
              <a:t>применено дисциплинарное взыскание. </a:t>
            </a:r>
            <a:endParaRPr lang="ru-RU" sz="4800" dirty="0" smtClean="0"/>
          </a:p>
          <a:p>
            <a:pPr marL="45720" indent="0">
              <a:buNone/>
            </a:pPr>
            <a:r>
              <a:rPr lang="ru-RU" sz="4800" b="1" dirty="0"/>
              <a:t> </a:t>
            </a:r>
            <a:r>
              <a:rPr lang="ru-RU" sz="4800" b="1" dirty="0" smtClean="0"/>
              <a:t>    Может </a:t>
            </a:r>
            <a:r>
              <a:rPr lang="ru-RU" sz="4800" b="1" dirty="0"/>
              <a:t>ли оно быть снято через 2 месяца? </a:t>
            </a:r>
          </a:p>
          <a:p>
            <a:pPr marL="45720" indent="0">
              <a:buNone/>
            </a:pPr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Задание </a:t>
            </a:r>
            <a:r>
              <a:rPr lang="ru-RU" sz="5400" b="1" i="1" dirty="0"/>
              <a:t>№ З. 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593122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     Да</a:t>
            </a:r>
            <a:r>
              <a:rPr lang="ru-RU" sz="4400" dirty="0"/>
              <a:t>, может. Законом не установлен минимальный срок, по истечении которого может ставиться вопрос о снятии дисциплинарного взыскания.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/>
              <a:t>Ответ:</a:t>
            </a:r>
          </a:p>
        </p:txBody>
      </p:sp>
    </p:spTree>
    <p:extLst>
      <p:ext uri="{BB962C8B-B14F-4D97-AF65-F5344CB8AC3E}">
        <p14:creationId xmlns:p14="http://schemas.microsoft.com/office/powerpoint/2010/main" val="2971366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 smtClean="0"/>
              <a:t>      Работник </a:t>
            </a:r>
            <a:r>
              <a:rPr lang="ru-RU" sz="4800" dirty="0"/>
              <a:t>отказался от перехода на другую работу. Директор объявил выговор работнику. </a:t>
            </a:r>
            <a:endParaRPr lang="ru-RU" sz="4800" dirty="0" smtClean="0"/>
          </a:p>
          <a:p>
            <a:pPr marL="45720" indent="0">
              <a:buNone/>
            </a:pPr>
            <a:r>
              <a:rPr lang="ru-RU" sz="4800" b="1" i="1" dirty="0"/>
              <a:t> </a:t>
            </a:r>
            <a:r>
              <a:rPr lang="ru-RU" sz="4800" b="1" i="1" dirty="0" smtClean="0"/>
              <a:t>    Прав </a:t>
            </a:r>
            <a:r>
              <a:rPr lang="ru-RU" sz="4800" b="1" i="1" dirty="0"/>
              <a:t>ли директор? </a:t>
            </a:r>
          </a:p>
          <a:p>
            <a:pPr marL="45720" indent="0">
              <a:buNone/>
            </a:pP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Задание </a:t>
            </a:r>
            <a:r>
              <a:rPr lang="ru-RU" sz="5400" b="1" i="1" dirty="0"/>
              <a:t>№ 4. 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1983473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800" dirty="0" smtClean="0"/>
              <a:t>     Нет</a:t>
            </a:r>
            <a:r>
              <a:rPr lang="ru-RU" sz="4800" dirty="0"/>
              <a:t>. От работника можно потребовать выполнение только тех обязанностей, которые изложены в его должностных инструкциях.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/>
              <a:t>Ответ</a:t>
            </a:r>
            <a:r>
              <a:rPr lang="ru-RU" sz="5400" b="1" i="1" dirty="0"/>
              <a:t>:</a:t>
            </a:r>
            <a:br>
              <a:rPr lang="ru-RU" sz="5400" b="1" i="1" dirty="0"/>
            </a:b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78970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200" dirty="0" smtClean="0"/>
              <a:t>За </a:t>
            </a:r>
            <a:r>
              <a:rPr lang="ru-RU" sz="3200" dirty="0"/>
              <a:t>совершение дисциплинарного проступка, то есть неисполнение или ненадлежащее исполнение работником по его вине возложенных на него трудовых обязанностей, работодатель имеет право </a:t>
            </a:r>
            <a:r>
              <a:rPr lang="ru-RU" sz="3200" dirty="0" smtClean="0"/>
              <a:t>применять </a:t>
            </a:r>
            <a:r>
              <a:rPr lang="ru-RU" sz="3200" b="1" dirty="0"/>
              <a:t>следующие взыскания</a:t>
            </a:r>
            <a:r>
              <a:rPr lang="ru-RU" sz="3200" dirty="0"/>
              <a:t>: </a:t>
            </a:r>
          </a:p>
          <a:p>
            <a:r>
              <a:rPr lang="ru-RU" sz="3200" dirty="0" smtClean="0"/>
              <a:t> </a:t>
            </a:r>
            <a:r>
              <a:rPr lang="ru-RU" sz="3200" b="1" i="1" dirty="0" smtClean="0"/>
              <a:t>замечание</a:t>
            </a:r>
            <a:r>
              <a:rPr lang="ru-RU" sz="3200" b="1" i="1" dirty="0"/>
              <a:t>; </a:t>
            </a:r>
          </a:p>
          <a:p>
            <a:r>
              <a:rPr lang="ru-RU" sz="3200" b="1" i="1" dirty="0" smtClean="0"/>
              <a:t> выговор</a:t>
            </a:r>
            <a:r>
              <a:rPr lang="ru-RU" sz="3200" b="1" i="1" dirty="0"/>
              <a:t>; </a:t>
            </a:r>
          </a:p>
          <a:p>
            <a:r>
              <a:rPr lang="ru-RU" sz="3200" b="1" i="1" dirty="0" smtClean="0"/>
              <a:t> увольнение </a:t>
            </a:r>
            <a:r>
              <a:rPr lang="ru-RU" sz="3200" b="1" i="1" dirty="0"/>
              <a:t>по соответствующим основаниям</a:t>
            </a:r>
            <a:r>
              <a:rPr lang="ru-RU" sz="3200" dirty="0"/>
              <a:t>. (ст. 192 ТК РФ).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714791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dirty="0" smtClean="0"/>
              <a:t>     Учитель </a:t>
            </a:r>
            <a:r>
              <a:rPr lang="ru-RU" sz="3200" dirty="0" err="1" smtClean="0"/>
              <a:t>Яхяев</a:t>
            </a:r>
            <a:r>
              <a:rPr lang="ru-RU" sz="3200" dirty="0" smtClean="0"/>
              <a:t> М-М. И. опоздал </a:t>
            </a:r>
            <a:r>
              <a:rPr lang="ru-RU" sz="3200" dirty="0"/>
              <a:t>на работу по неуважительной причине 20 </a:t>
            </a:r>
            <a:r>
              <a:rPr lang="ru-RU" sz="3200" dirty="0" smtClean="0"/>
              <a:t>октября. </a:t>
            </a:r>
            <a:r>
              <a:rPr lang="ru-RU" sz="3200" dirty="0"/>
              <a:t>Директору стало известно об этом 21 </a:t>
            </a:r>
            <a:r>
              <a:rPr lang="ru-RU" sz="3200" dirty="0" smtClean="0"/>
              <a:t>октября. </a:t>
            </a:r>
            <a:r>
              <a:rPr lang="ru-RU" sz="3200" dirty="0"/>
              <a:t>Директор издал приказ о дисциплинарном взыскании 18 </a:t>
            </a:r>
            <a:r>
              <a:rPr lang="ru-RU" sz="3200" dirty="0" smtClean="0"/>
              <a:t>ноября, </a:t>
            </a:r>
            <a:r>
              <a:rPr lang="ru-RU" sz="3200" dirty="0"/>
              <a:t>а ознакомил </a:t>
            </a:r>
            <a:r>
              <a:rPr lang="ru-RU" sz="3200" dirty="0" smtClean="0"/>
              <a:t>под </a:t>
            </a:r>
            <a:r>
              <a:rPr lang="ru-RU" sz="3200" dirty="0"/>
              <a:t>роспись </a:t>
            </a:r>
            <a:r>
              <a:rPr lang="ru-RU" sz="3200" dirty="0" err="1" smtClean="0"/>
              <a:t>Яхяева</a:t>
            </a:r>
            <a:r>
              <a:rPr lang="ru-RU" sz="3200" dirty="0" smtClean="0"/>
              <a:t> </a:t>
            </a:r>
            <a:r>
              <a:rPr lang="ru-RU" sz="3200" dirty="0"/>
              <a:t>М-М. И. </a:t>
            </a:r>
            <a:r>
              <a:rPr lang="ru-RU" sz="3200" dirty="0" smtClean="0"/>
              <a:t>26 ноября.</a:t>
            </a:r>
          </a:p>
          <a:p>
            <a:pPr marL="4572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</a:t>
            </a:r>
            <a:r>
              <a:rPr lang="ru-RU" sz="3200" b="1" i="1" dirty="0"/>
              <a:t>Является ли приказ правомерным? </a:t>
            </a: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i="1" dirty="0" smtClean="0"/>
              <a:t>Задание </a:t>
            </a:r>
            <a:r>
              <a:rPr lang="ru-RU" sz="4800" b="1" i="1" dirty="0"/>
              <a:t>№ 5. </a:t>
            </a:r>
            <a:br>
              <a:rPr lang="ru-RU" sz="4800" b="1" i="1" dirty="0"/>
            </a:b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2402229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ru-RU" dirty="0" smtClean="0"/>
          </a:p>
          <a:p>
            <a:pPr marL="45720" indent="0" algn="ctr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6000" dirty="0" smtClean="0"/>
              <a:t>НЕТ.</a:t>
            </a:r>
          </a:p>
          <a:p>
            <a:pPr marL="45720" indent="0" algn="ctr">
              <a:buNone/>
            </a:pPr>
            <a:r>
              <a:rPr lang="ru-RU" sz="6000" b="1" i="1" dirty="0" smtClean="0"/>
              <a:t>Спасибо, за участие и внимание.</a:t>
            </a:r>
            <a:endParaRPr lang="ru-RU" sz="6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Ответ: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59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3600" b="1" i="1" dirty="0"/>
              <a:t>Дисциплинарным проступком </a:t>
            </a:r>
            <a:r>
              <a:rPr lang="ru-RU" sz="3600" dirty="0"/>
              <a:t>являются виновное, противоправное неисполнение или ненадлежащее исполнение работником возложенных на него трудовых обязанностей (нарушение правил внутреннего распорядка, должностных инструкций, положений, приказов руководителя, технических правил и </a:t>
            </a:r>
            <a:r>
              <a:rPr lang="ru-RU" sz="3600" dirty="0" smtClean="0"/>
              <a:t>т.п</a:t>
            </a:r>
            <a:r>
              <a:rPr lang="ru-RU" sz="3600" dirty="0"/>
              <a:t>.)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/>
              <a:t>Что </a:t>
            </a:r>
            <a:r>
              <a:rPr lang="ru-RU" sz="3600" b="1" i="1" dirty="0"/>
              <a:t>такое дисциплинарный проступок? </a:t>
            </a:r>
            <a:br>
              <a:rPr lang="ru-RU" sz="3600" b="1" i="1" dirty="0"/>
            </a:b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73077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Дисциплинарным </a:t>
            </a:r>
            <a:r>
              <a:rPr lang="ru-RU" sz="3200" dirty="0"/>
              <a:t>проступком могут быть признаны только такие противоправные действия (бездействия) работника, которые непосредственно связаны с исполнением им трудовых обязанностей, о которых он был </a:t>
            </a:r>
            <a:r>
              <a:rPr lang="ru-RU" sz="3200" b="1" dirty="0"/>
              <a:t>уведомлен под роспись</a:t>
            </a:r>
            <a:r>
              <a:rPr lang="ru-RU" sz="3200" dirty="0"/>
              <a:t>. Работник расписывается в соответствующем документе - это означает, что он знает о своих трудовых обязанностях и т.д. </a:t>
            </a:r>
          </a:p>
        </p:txBody>
      </p:sp>
    </p:spTree>
    <p:extLst>
      <p:ext uri="{BB962C8B-B14F-4D97-AF65-F5344CB8AC3E}">
        <p14:creationId xmlns:p14="http://schemas.microsoft.com/office/powerpoint/2010/main" val="74743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</a:t>
            </a:r>
            <a:r>
              <a:rPr lang="ru-RU" sz="3200" dirty="0" smtClean="0"/>
              <a:t>В </a:t>
            </a:r>
            <a:r>
              <a:rPr lang="ru-RU" sz="3200" dirty="0"/>
              <a:t>противном случае, если работник был ознакомлен, но не расписался о том, что он ознакомлен со своими трудовыми обязанностями, нельзя к нему применять дисциплинарное взыскание</a:t>
            </a:r>
            <a:r>
              <a:rPr lang="ru-RU" sz="3200" dirty="0" smtClean="0"/>
              <a:t>. Не </a:t>
            </a:r>
            <a:r>
              <a:rPr lang="ru-RU" sz="3200" dirty="0"/>
              <a:t>допускается применение дисциплинарных взысканий, не предусмотренных федеральными законами, уставами и положениями о дисциплине.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1706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dirty="0" smtClean="0"/>
              <a:t>     </a:t>
            </a:r>
            <a:r>
              <a:rPr lang="ru-RU" sz="4000" dirty="0" smtClean="0"/>
              <a:t>Прежде </a:t>
            </a:r>
            <a:r>
              <a:rPr lang="ru-RU" sz="4000" dirty="0"/>
              <a:t>всего, должна быть выяснена причина (</a:t>
            </a:r>
            <a:r>
              <a:rPr lang="ru-RU" sz="4000" dirty="0" err="1" smtClean="0"/>
              <a:t>уважитель</a:t>
            </a:r>
            <a:r>
              <a:rPr lang="ru-RU" sz="4000" dirty="0" smtClean="0"/>
              <a:t>- </a:t>
            </a:r>
            <a:r>
              <a:rPr lang="ru-RU" sz="4000" dirty="0" err="1" smtClean="0"/>
              <a:t>ная</a:t>
            </a:r>
            <a:r>
              <a:rPr lang="ru-RU" sz="4000" dirty="0" smtClean="0"/>
              <a:t> или </a:t>
            </a:r>
            <a:r>
              <a:rPr lang="ru-RU" sz="4000" dirty="0"/>
              <a:t>неуважительная) совершения дисциплинарного проступка. То есть надо установить, виновен работник или нет.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Какой </a:t>
            </a:r>
            <a:r>
              <a:rPr lang="ru-RU" sz="2800" b="1" i="1" dirty="0"/>
              <a:t>существует порядок применения дисциплинарных взысканий? (ст. 193 ТК РФ) </a:t>
            </a:r>
            <a:br>
              <a:rPr lang="ru-RU" sz="2800" b="1" i="1" dirty="0"/>
            </a:b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233383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800" b="1" dirty="0" smtClean="0"/>
              <a:t>1</a:t>
            </a:r>
            <a:r>
              <a:rPr lang="ru-RU" sz="2800" b="1" dirty="0"/>
              <a:t>. </a:t>
            </a:r>
            <a:r>
              <a:rPr lang="ru-RU" sz="2800" dirty="0"/>
              <a:t>До применения дисциплинарного взыскания работодатель должен затребовать от работника письменное объяснение. Если по истечению 2-х рабочих дней указанное объяснение работником не предоставлено, то составляется соответствующий акт. В</a:t>
            </a:r>
            <a:r>
              <a:rPr lang="ru-RU" sz="2800" dirty="0" smtClean="0"/>
              <a:t> </a:t>
            </a:r>
            <a:r>
              <a:rPr lang="ru-RU" sz="2800" dirty="0"/>
              <a:t>случае отказа работника дать письменное объяснение по существу совершенного им проступка составляется акт с указанием присутствующих при этом свидетелей. </a:t>
            </a:r>
          </a:p>
          <a:p>
            <a:pPr marL="45720" indent="0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/>
              <a:t>Для этого: </a:t>
            </a:r>
          </a:p>
        </p:txBody>
      </p:sp>
    </p:spTree>
    <p:extLst>
      <p:ext uri="{BB962C8B-B14F-4D97-AF65-F5344CB8AC3E}">
        <p14:creationId xmlns:p14="http://schemas.microsoft.com/office/powerpoint/2010/main" val="229991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/>
              <a:t>2. </a:t>
            </a:r>
            <a:r>
              <a:rPr lang="ru-RU" sz="3200" dirty="0"/>
              <a:t>Отказ работника дать объяснение не является препятствием для применения дисциплинарного взыскания. </a:t>
            </a:r>
          </a:p>
          <a:p>
            <a:pPr marL="45720" indent="0">
              <a:buNone/>
            </a:pPr>
            <a:r>
              <a:rPr lang="ru-RU" sz="3200" b="1" dirty="0"/>
              <a:t>З. </a:t>
            </a:r>
            <a:r>
              <a:rPr lang="ru-RU" sz="3200" dirty="0"/>
              <a:t>Дисциплинарное взыскание должно быть применено к работнику непосредственно за обнаружением проступка, но не позднее одного месяца. 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16655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60</TotalTime>
  <Words>1137</Words>
  <Application>Microsoft Office PowerPoint</Application>
  <PresentationFormat>Экран (4:3)</PresentationFormat>
  <Paragraphs>66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Franklin Gothic Medium</vt:lpstr>
      <vt:lpstr>Times New Roman</vt:lpstr>
      <vt:lpstr>Wingdings</vt:lpstr>
      <vt:lpstr>Wingdings 2</vt:lpstr>
      <vt:lpstr>Сетка</vt:lpstr>
      <vt:lpstr>Профсоюзный кружок на тему: «Порядок применения дисциплинарных взысканий» </vt:lpstr>
      <vt:lpstr>Презентация PowerPoint</vt:lpstr>
      <vt:lpstr>ВНИМАНИЕ!</vt:lpstr>
      <vt:lpstr> Что такое дисциплинарный проступок?  </vt:lpstr>
      <vt:lpstr>Презентация PowerPoint</vt:lpstr>
      <vt:lpstr>Презентация PowerPoint</vt:lpstr>
      <vt:lpstr> Какой существует порядок применения дисциплинарных взысканий? (ст. 193 ТК РФ)  </vt:lpstr>
      <vt:lpstr>Для этого: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Когда может быть снято дисциплинарное взыскание?  </vt:lpstr>
      <vt:lpstr>Презентация PowerPoint</vt:lpstr>
      <vt:lpstr>Презентация PowerPoint</vt:lpstr>
      <vt:lpstr>Презентация PowerPoint</vt:lpstr>
      <vt:lpstr> Рассмотрим несколько практических заданий по применению дисциплинарных взысканий  </vt:lpstr>
      <vt:lpstr> Ответ:  </vt:lpstr>
      <vt:lpstr> Задание № 2.  </vt:lpstr>
      <vt:lpstr> Ответ:  </vt:lpstr>
      <vt:lpstr> Задание № З.  </vt:lpstr>
      <vt:lpstr>Ответ:</vt:lpstr>
      <vt:lpstr> Задание № 4.  </vt:lpstr>
      <vt:lpstr> Ответ: </vt:lpstr>
      <vt:lpstr> Задание № 5.  </vt:lpstr>
      <vt:lpstr> Ответ: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Профсоюзный кружок на тему: «Порядок применения дисциплинарных взысканий» </dc:title>
  <dc:creator>Admin</dc:creator>
  <cp:lastModifiedBy>Пользователь</cp:lastModifiedBy>
  <cp:revision>30</cp:revision>
  <dcterms:created xsi:type="dcterms:W3CDTF">2014-12-17T14:22:04Z</dcterms:created>
  <dcterms:modified xsi:type="dcterms:W3CDTF">2018-02-04T16:53:10Z</dcterms:modified>
</cp:coreProperties>
</file>