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1F61247E-19FD-46DD-96E9-6784C0184BA6}" type="datetimeFigureOut">
              <a:rPr lang="ru-RU" smtClean="0"/>
              <a:t>06.04.2015</a:t>
            </a:fld>
            <a:endParaRPr lang="ru-RU"/>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E9909604-E3E7-4092-AC8A-69D78592E22A}" type="slidenum">
              <a:rPr lang="ru-RU" smtClean="0"/>
              <a:t>‹#›</a:t>
            </a:fld>
            <a:endParaRPr lang="ru-RU"/>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ru-RU"/>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F61247E-19FD-46DD-96E9-6784C0184BA6}" type="datetimeFigureOut">
              <a:rPr lang="ru-RU" smtClean="0"/>
              <a:t>06.04.2015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909604-E3E7-4092-AC8A-69D78592E22A}"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F61247E-19FD-46DD-96E9-6784C0184BA6}" type="datetimeFigureOut">
              <a:rPr lang="ru-RU" smtClean="0"/>
              <a:t>06.04.2015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E9909604-E3E7-4092-AC8A-69D78592E22A}"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F61247E-19FD-46DD-96E9-6784C0184BA6}" type="datetimeFigureOut">
              <a:rPr lang="ru-RU" smtClean="0"/>
              <a:t>06.04.2015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909604-E3E7-4092-AC8A-69D78592E22A}"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 name="Date Placeholder 8"/>
          <p:cNvSpPr>
            <a:spLocks noGrp="1"/>
          </p:cNvSpPr>
          <p:nvPr>
            <p:ph type="dt" sz="half" idx="10"/>
          </p:nvPr>
        </p:nvSpPr>
        <p:spPr/>
        <p:txBody>
          <a:bodyPr/>
          <a:lstStyle>
            <a:lvl1pPr>
              <a:defRPr>
                <a:solidFill>
                  <a:srgbClr val="FFFFFF"/>
                </a:solidFill>
              </a:defRPr>
            </a:lvl1pPr>
          </a:lstStyle>
          <a:p>
            <a:fld id="{1F61247E-19FD-46DD-96E9-6784C0184BA6}" type="datetimeFigureOut">
              <a:rPr lang="ru-RU" smtClean="0"/>
              <a:t>06.04.2015</a:t>
            </a:fld>
            <a:endParaRPr lang="ru-RU"/>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E9909604-E3E7-4092-AC8A-69D78592E22A}" type="slidenum">
              <a:rPr lang="ru-RU" smtClean="0"/>
              <a:t>‹#›</a:t>
            </a:fld>
            <a:endParaRPr lang="ru-RU"/>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ru-RU"/>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F61247E-19FD-46DD-96E9-6784C0184BA6}" type="datetimeFigureOut">
              <a:rPr lang="ru-RU" smtClean="0"/>
              <a:t>06.04.2015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909604-E3E7-4092-AC8A-69D78592E22A}"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F61247E-19FD-46DD-96E9-6784C0184BA6}" type="datetimeFigureOut">
              <a:rPr lang="ru-RU" smtClean="0"/>
              <a:t>06.04.2015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9909604-E3E7-4092-AC8A-69D78592E22A}"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F61247E-19FD-46DD-96E9-6784C0184BA6}" type="datetimeFigureOut">
              <a:rPr lang="ru-RU" smtClean="0"/>
              <a:t>06.04.2015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9909604-E3E7-4092-AC8A-69D78592E22A}" type="slidenum">
              <a:rPr lang="ru-RU" smtClean="0"/>
              <a:t>‹#›</a:t>
            </a:fld>
            <a:endParaRPr lang="ru-RU"/>
          </a:p>
        </p:txBody>
      </p:sp>
      <p:sp>
        <p:nvSpPr>
          <p:cNvPr id="6" name="Title 5"/>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F61247E-19FD-46DD-96E9-6784C0184BA6}" type="datetimeFigureOut">
              <a:rPr lang="ru-RU" smtClean="0"/>
              <a:t>06.04.2015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9909604-E3E7-4092-AC8A-69D78592E22A}"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F61247E-19FD-46DD-96E9-6784C0184BA6}" type="datetimeFigureOut">
              <a:rPr lang="ru-RU" smtClean="0"/>
              <a:t>06.04.2015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E9909604-E3E7-4092-AC8A-69D78592E22A}" type="slidenum">
              <a:rPr lang="ru-RU" smtClean="0"/>
              <a:t>‹#›</a:t>
            </a:fld>
            <a:endParaRPr lang="ru-RU"/>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ru-RU" smtClean="0"/>
              <a:t>Образец заголовка</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F61247E-19FD-46DD-96E9-6784C0184BA6}" type="datetimeFigureOut">
              <a:rPr lang="ru-RU" smtClean="0"/>
              <a:t>06.04.2015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909604-E3E7-4092-AC8A-69D78592E22A}" type="slidenum">
              <a:rPr lang="ru-RU" smtClean="0"/>
              <a:t>‹#›</a:t>
            </a:fld>
            <a:endParaRPr lang="ru-RU"/>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ru-RU" smtClean="0"/>
              <a:t>Образец 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1F61247E-19FD-46DD-96E9-6784C0184BA6}" type="datetimeFigureOut">
              <a:rPr lang="ru-RU" smtClean="0"/>
              <a:t>06.04.2015</a:t>
            </a:fld>
            <a:endParaRPr lang="ru-RU"/>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ru-RU"/>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E9909604-E3E7-4092-AC8A-69D78592E22A}"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Ежегодные основные удлиненные и дополнительные отпуска работников организаций и образовательных учреждений</a:t>
            </a:r>
            <a:endParaRPr lang="ru-RU" dirty="0"/>
          </a:p>
        </p:txBody>
      </p:sp>
    </p:spTree>
    <p:extLst>
      <p:ext uri="{BB962C8B-B14F-4D97-AF65-F5344CB8AC3E}">
        <p14:creationId xmlns:p14="http://schemas.microsoft.com/office/powerpoint/2010/main" val="996714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r>
              <a:rPr lang="ru-RU" sz="3200" b="1" dirty="0" smtClean="0"/>
              <a:t> Оплачиваемый </a:t>
            </a:r>
            <a:r>
              <a:rPr lang="ru-RU" sz="3200" b="1" dirty="0"/>
              <a:t>ежегодный отпуск должен быть продлен в случаях:</a:t>
            </a:r>
          </a:p>
          <a:p>
            <a:pPr marL="45720" indent="0">
              <a:buNone/>
            </a:pPr>
            <a:r>
              <a:rPr lang="ru-RU" dirty="0" smtClean="0"/>
              <a:t> </a:t>
            </a:r>
            <a:r>
              <a:rPr lang="ru-RU" sz="3200" b="1" i="1" dirty="0" smtClean="0"/>
              <a:t>-  временной </a:t>
            </a:r>
            <a:r>
              <a:rPr lang="ru-RU" sz="3200" b="1" i="1" dirty="0"/>
              <a:t>нетрудоспособности работника;</a:t>
            </a:r>
          </a:p>
          <a:p>
            <a:pPr marL="45720" indent="0">
              <a:buNone/>
            </a:pPr>
            <a:r>
              <a:rPr lang="ru-RU" sz="3200" b="1" i="1" dirty="0" smtClean="0"/>
              <a:t> -  исполнение </a:t>
            </a:r>
            <a:r>
              <a:rPr lang="ru-RU" sz="3200" b="1" i="1" dirty="0"/>
              <a:t>работником во время ежегодного отпуска государственных обязанностей;</a:t>
            </a:r>
          </a:p>
          <a:p>
            <a:pPr marL="45720" indent="0">
              <a:buNone/>
            </a:pPr>
            <a:r>
              <a:rPr lang="ru-RU" sz="3200" b="1" i="1" dirty="0" smtClean="0"/>
              <a:t> -  в </a:t>
            </a:r>
            <a:r>
              <a:rPr lang="ru-RU" sz="3200" b="1" i="1" dirty="0"/>
              <a:t>других случаях, предусмотренных законами, локальными нормативными актами организации.</a:t>
            </a:r>
          </a:p>
          <a:p>
            <a:endParaRPr lang="ru-RU" sz="3200" b="1" i="1" dirty="0"/>
          </a:p>
        </p:txBody>
      </p:sp>
      <p:sp>
        <p:nvSpPr>
          <p:cNvPr id="3" name="Заголовок 2"/>
          <p:cNvSpPr>
            <a:spLocks noGrp="1"/>
          </p:cNvSpPr>
          <p:nvPr>
            <p:ph type="title"/>
          </p:nvPr>
        </p:nvSpPr>
        <p:spPr/>
        <p:txBody>
          <a:bodyPr/>
          <a:lstStyle/>
          <a:p>
            <a:r>
              <a:rPr lang="ru-RU" b="1" u="sng" dirty="0" smtClean="0"/>
              <a:t/>
            </a:r>
            <a:br>
              <a:rPr lang="ru-RU" b="1" u="sng" dirty="0" smtClean="0"/>
            </a:br>
            <a:r>
              <a:rPr lang="ru-RU" sz="2800" b="1" i="1" dirty="0" smtClean="0"/>
              <a:t>ПРОДЛЕНИЕ </a:t>
            </a:r>
            <a:r>
              <a:rPr lang="ru-RU" sz="2800" b="1" i="1" dirty="0"/>
              <a:t>ИЛИ ПЕРЕНЕСЕНИЕ ЕЖЕГОДНОГО ОПЛАЧИВАЕМОГО ОТПУСКА.</a:t>
            </a:r>
            <a:br>
              <a:rPr lang="ru-RU" sz="2800" b="1" i="1" dirty="0"/>
            </a:br>
            <a:endParaRPr lang="ru-RU" sz="2800" b="1" i="1" dirty="0"/>
          </a:p>
        </p:txBody>
      </p:sp>
    </p:spTree>
    <p:extLst>
      <p:ext uri="{BB962C8B-B14F-4D97-AF65-F5344CB8AC3E}">
        <p14:creationId xmlns:p14="http://schemas.microsoft.com/office/powerpoint/2010/main" val="1085720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ru-RU" sz="2800" b="1" i="1" dirty="0" smtClean="0"/>
              <a:t> если </a:t>
            </a:r>
            <a:r>
              <a:rPr lang="ru-RU" sz="2800" b="1" i="1" dirty="0"/>
              <a:t>работнику своевременно не была произведена оплата за время этого отпуска;</a:t>
            </a:r>
          </a:p>
          <a:p>
            <a:r>
              <a:rPr lang="ru-RU" sz="2800" b="1" i="1" dirty="0" smtClean="0"/>
              <a:t> если </a:t>
            </a:r>
            <a:r>
              <a:rPr lang="ru-RU" sz="2800" b="1" i="1" dirty="0"/>
              <a:t>работник не был предупрежден о начале отпуска позднее, чем за две недели до его начала;</a:t>
            </a:r>
          </a:p>
          <a:p>
            <a:r>
              <a:rPr lang="ru-RU" sz="2800" b="1" i="1" dirty="0" smtClean="0"/>
              <a:t> запрещается </a:t>
            </a:r>
            <a:r>
              <a:rPr lang="ru-RU" sz="2800" b="1" i="1" dirty="0"/>
              <a:t>непредставление ежегодного оплачиваемого отпуска в течение двух лет подряд,  работникам до 18 лет, занятым в работе с вредными условиями труда.</a:t>
            </a:r>
          </a:p>
        </p:txBody>
      </p:sp>
      <p:sp>
        <p:nvSpPr>
          <p:cNvPr id="3" name="Заголовок 2"/>
          <p:cNvSpPr>
            <a:spLocks noGrp="1"/>
          </p:cNvSpPr>
          <p:nvPr>
            <p:ph type="title"/>
          </p:nvPr>
        </p:nvSpPr>
        <p:spPr/>
        <p:txBody>
          <a:bodyPr/>
          <a:lstStyle/>
          <a:p>
            <a:r>
              <a:rPr lang="ru-RU" b="1" i="1" dirty="0" smtClean="0"/>
              <a:t/>
            </a:r>
            <a:br>
              <a:rPr lang="ru-RU" b="1" i="1" dirty="0" smtClean="0"/>
            </a:br>
            <a:r>
              <a:rPr lang="ru-RU" b="1" i="1" dirty="0" smtClean="0"/>
              <a:t>ОПЛАЧИВАЕМЫЙ </a:t>
            </a:r>
            <a:r>
              <a:rPr lang="ru-RU" b="1" i="1" dirty="0"/>
              <a:t>ОТПУСК ПЕРЕНОСИТСЯ НА ДРУГОЙ СРОК:</a:t>
            </a:r>
            <a:br>
              <a:rPr lang="ru-RU" b="1" i="1" dirty="0"/>
            </a:br>
            <a:endParaRPr lang="ru-RU" b="1" i="1" dirty="0"/>
          </a:p>
        </p:txBody>
      </p:sp>
    </p:spTree>
    <p:extLst>
      <p:ext uri="{BB962C8B-B14F-4D97-AF65-F5344CB8AC3E}">
        <p14:creationId xmlns:p14="http://schemas.microsoft.com/office/powerpoint/2010/main" val="1074737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r>
              <a:rPr lang="ru-RU" sz="3600" b="1" i="1" dirty="0" smtClean="0"/>
              <a:t> По </a:t>
            </a:r>
            <a:r>
              <a:rPr lang="ru-RU" sz="3600" b="1" i="1" dirty="0"/>
              <a:t>соглашению между работником и работодателем ежегодный оплачиваемый отпуск может быть разделен на части. При этом одна из них должна быть не менее 14 календарных дней. </a:t>
            </a:r>
          </a:p>
          <a:p>
            <a:r>
              <a:rPr lang="ru-RU" sz="3600" b="1" i="1" dirty="0" smtClean="0"/>
              <a:t> Отзыв </a:t>
            </a:r>
            <a:r>
              <a:rPr lang="ru-RU" sz="3600" b="1" i="1" dirty="0"/>
              <a:t>работника из отпуска допускается только с его согласия. </a:t>
            </a:r>
            <a:endParaRPr lang="ru-RU" sz="3600" b="1" i="1" dirty="0"/>
          </a:p>
        </p:txBody>
      </p:sp>
      <p:sp>
        <p:nvSpPr>
          <p:cNvPr id="3" name="Заголовок 2"/>
          <p:cNvSpPr>
            <a:spLocks noGrp="1"/>
          </p:cNvSpPr>
          <p:nvPr>
            <p:ph type="title"/>
          </p:nvPr>
        </p:nvSpPr>
        <p:spPr/>
        <p:txBody>
          <a:bodyPr/>
          <a:lstStyle/>
          <a:p>
            <a:r>
              <a:rPr lang="ru-RU" sz="2800" b="1" i="1" dirty="0" smtClean="0"/>
              <a:t/>
            </a:r>
            <a:br>
              <a:rPr lang="ru-RU" sz="2800" b="1" i="1" dirty="0" smtClean="0"/>
            </a:br>
            <a:r>
              <a:rPr lang="ru-RU" sz="2800" b="1" i="1" dirty="0" smtClean="0"/>
              <a:t>РАЗДЕЛЕНИЕ </a:t>
            </a:r>
            <a:r>
              <a:rPr lang="ru-RU" sz="2800" b="1" i="1" dirty="0"/>
              <a:t>ЕЖЕГОДНОГО ОПЛАЧИВАЕМОГО </a:t>
            </a:r>
            <a:br>
              <a:rPr lang="ru-RU" sz="2800" b="1" i="1" dirty="0"/>
            </a:br>
            <a:r>
              <a:rPr lang="ru-RU" sz="2800" b="1" i="1" dirty="0"/>
              <a:t>ОТПУСКА НА ЧАСТИ. ОТЗЫВ ИЗ ОТПУСКА.</a:t>
            </a:r>
            <a:br>
              <a:rPr lang="ru-RU" sz="2800" b="1" i="1" dirty="0"/>
            </a:br>
            <a:endParaRPr lang="ru-RU" sz="2800" b="1" i="1" dirty="0"/>
          </a:p>
        </p:txBody>
      </p:sp>
    </p:spTree>
    <p:extLst>
      <p:ext uri="{BB962C8B-B14F-4D97-AF65-F5344CB8AC3E}">
        <p14:creationId xmlns:p14="http://schemas.microsoft.com/office/powerpoint/2010/main" val="1122254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ru-RU" sz="2800" b="1" i="1" dirty="0" smtClean="0"/>
              <a:t> Неиспользованная </a:t>
            </a:r>
            <a:r>
              <a:rPr lang="ru-RU" sz="2800" b="1" i="1" dirty="0"/>
              <a:t>часть отпуска должна быть предоставлена по выбору работника в удобное для него время в течение текущего рабочего года или присоединена к отпуску за следующий рабочий год.</a:t>
            </a:r>
          </a:p>
          <a:p>
            <a:r>
              <a:rPr lang="ru-RU" sz="2800" b="1" i="1" dirty="0" smtClean="0"/>
              <a:t> Не </a:t>
            </a:r>
            <a:r>
              <a:rPr lang="ru-RU" sz="2800" b="1" i="1" dirty="0"/>
              <a:t>допускается отзыв из отпуска работников в возрасте до 18 лет, беременных женщин и работников, занятых с вредными условиями труда. </a:t>
            </a:r>
          </a:p>
          <a:p>
            <a:endParaRPr lang="ru-RU" sz="2800" b="1" i="1" dirty="0"/>
          </a:p>
        </p:txBody>
      </p:sp>
      <p:sp>
        <p:nvSpPr>
          <p:cNvPr id="3" name="Заголовок 2"/>
          <p:cNvSpPr>
            <a:spLocks noGrp="1"/>
          </p:cNvSpPr>
          <p:nvPr>
            <p:ph type="title"/>
          </p:nvPr>
        </p:nvSpPr>
        <p:spPr/>
        <p:txBody>
          <a:bodyPr/>
          <a:lstStyle/>
          <a:p>
            <a:r>
              <a:rPr lang="ru-RU" sz="2800" b="1" i="1" dirty="0"/>
              <a:t>РАЗДЕЛЕНИЕ ЕЖЕГОДНОГО ОПЛАЧИВАЕМОГО </a:t>
            </a:r>
            <a:br>
              <a:rPr lang="ru-RU" sz="2800" b="1" i="1" dirty="0"/>
            </a:br>
            <a:r>
              <a:rPr lang="ru-RU" sz="2800" b="1" i="1" dirty="0"/>
              <a:t>ОТПУСКА НА ЧАСТИ. ОТЗЫВ ИЗ ОТПУСКА.</a:t>
            </a:r>
            <a:br>
              <a:rPr lang="ru-RU" sz="2800" b="1" i="1" dirty="0"/>
            </a:br>
            <a:endParaRPr lang="ru-RU" sz="2800" dirty="0"/>
          </a:p>
        </p:txBody>
      </p:sp>
    </p:spTree>
    <p:extLst>
      <p:ext uri="{BB962C8B-B14F-4D97-AF65-F5344CB8AC3E}">
        <p14:creationId xmlns:p14="http://schemas.microsoft.com/office/powerpoint/2010/main" val="2583750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2800" dirty="0" smtClean="0"/>
              <a:t>     Часть </a:t>
            </a:r>
            <a:r>
              <a:rPr lang="ru-RU" sz="2800" dirty="0"/>
              <a:t>отпуска, превышающая 28 календарных дней по письменному заявлению работника, может быть заменена денежной компенсацией (Ст. 126 ТК РФ).</a:t>
            </a:r>
          </a:p>
          <a:p>
            <a:pPr marL="45720" indent="0">
              <a:buNone/>
            </a:pPr>
            <a:r>
              <a:rPr lang="ru-RU" sz="2800" dirty="0"/>
              <a:t>Замена отпуска денежной компенсацией беременным женщинам и работникам до 18 лет, а так же работникам, с вредными условиями труда, не </a:t>
            </a:r>
            <a:r>
              <a:rPr lang="ru-RU" sz="2800" dirty="0" smtClean="0"/>
              <a:t>допускается. При </a:t>
            </a:r>
            <a:r>
              <a:rPr lang="ru-RU" sz="2800" dirty="0"/>
              <a:t>этом следует отметить, что замена отпуска денежной компенсацией является правом, а не обязанностью работодателя. </a:t>
            </a:r>
          </a:p>
          <a:p>
            <a:pPr marL="45720" indent="0">
              <a:buNone/>
            </a:pPr>
            <a:endParaRPr lang="ru-RU" sz="2800" dirty="0"/>
          </a:p>
        </p:txBody>
      </p:sp>
      <p:sp>
        <p:nvSpPr>
          <p:cNvPr id="3" name="Заголовок 2"/>
          <p:cNvSpPr>
            <a:spLocks noGrp="1"/>
          </p:cNvSpPr>
          <p:nvPr>
            <p:ph type="title"/>
          </p:nvPr>
        </p:nvSpPr>
        <p:spPr/>
        <p:txBody>
          <a:bodyPr/>
          <a:lstStyle/>
          <a:p>
            <a:r>
              <a:rPr lang="ru-RU" sz="4000" b="1" i="1" dirty="0" smtClean="0"/>
              <a:t/>
            </a:r>
            <a:br>
              <a:rPr lang="ru-RU" sz="4000" b="1" i="1" dirty="0" smtClean="0"/>
            </a:br>
            <a:r>
              <a:rPr lang="ru-RU" sz="4000" b="1" i="1" dirty="0" smtClean="0"/>
              <a:t>ДЕНЕЖНАЯ КОМПЕНСАЦИЯ.</a:t>
            </a:r>
            <a:r>
              <a:rPr lang="ru-RU" sz="4000" b="1" i="1" dirty="0"/>
              <a:t/>
            </a:r>
            <a:br>
              <a:rPr lang="ru-RU" sz="4000" b="1" i="1" dirty="0"/>
            </a:br>
            <a:endParaRPr lang="ru-RU" sz="4000" b="1" i="1" dirty="0"/>
          </a:p>
        </p:txBody>
      </p:sp>
    </p:spTree>
    <p:extLst>
      <p:ext uri="{BB962C8B-B14F-4D97-AF65-F5344CB8AC3E}">
        <p14:creationId xmlns:p14="http://schemas.microsoft.com/office/powerpoint/2010/main" val="4184052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dirty="0" smtClean="0"/>
              <a:t>      </a:t>
            </a:r>
            <a:r>
              <a:rPr lang="ru-RU" sz="3600" dirty="0" smtClean="0"/>
              <a:t>При </a:t>
            </a:r>
            <a:r>
              <a:rPr lang="ru-RU" sz="3600" dirty="0"/>
              <a:t>увольнении работника выплачивается денежная компенсация за все неиспользованные отпуска</a:t>
            </a:r>
            <a:r>
              <a:rPr lang="ru-RU" sz="3600" dirty="0" smtClean="0"/>
              <a:t>.</a:t>
            </a:r>
          </a:p>
          <a:p>
            <a:pPr marL="45720" indent="0">
              <a:buNone/>
            </a:pPr>
            <a:r>
              <a:rPr lang="ru-RU" sz="3600" dirty="0"/>
              <a:t> </a:t>
            </a:r>
            <a:r>
              <a:rPr lang="ru-RU" sz="3600" dirty="0" smtClean="0"/>
              <a:t>    </a:t>
            </a:r>
            <a:r>
              <a:rPr lang="ru-RU" sz="3600" dirty="0"/>
              <a:t>По письменному заявлению работника неиспользованные отпуска могут быть предоставлены ему с последующим увольнением.</a:t>
            </a:r>
          </a:p>
          <a:p>
            <a:pPr marL="45720" indent="0">
              <a:buNone/>
            </a:pPr>
            <a:endParaRPr lang="ru-RU" sz="3600" dirty="0"/>
          </a:p>
        </p:txBody>
      </p:sp>
    </p:spTree>
    <p:extLst>
      <p:ext uri="{BB962C8B-B14F-4D97-AF65-F5344CB8AC3E}">
        <p14:creationId xmlns:p14="http://schemas.microsoft.com/office/powerpoint/2010/main" val="2220931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pPr marL="45720" indent="0">
              <a:buNone/>
            </a:pPr>
            <a:r>
              <a:rPr lang="ru-RU" dirty="0" smtClean="0"/>
              <a:t>     </a:t>
            </a:r>
            <a:r>
              <a:rPr lang="ru-RU" sz="3600" dirty="0" smtClean="0"/>
              <a:t>При </a:t>
            </a:r>
            <a:r>
              <a:rPr lang="ru-RU" sz="3600" dirty="0"/>
              <a:t>увольнении в связи с истечением срока трудового договора, отпуск с последующим увольнением может предоставляться и тогда, когда время отпуска полностью или частично выходит за пределы срока этого договора. В этом случае днем увольнения также считается последний день отпуска.</a:t>
            </a:r>
          </a:p>
          <a:p>
            <a:pPr marL="45720" indent="0">
              <a:buNone/>
            </a:pPr>
            <a:endParaRPr lang="ru-RU" dirty="0"/>
          </a:p>
        </p:txBody>
      </p:sp>
    </p:spTree>
    <p:extLst>
      <p:ext uri="{BB962C8B-B14F-4D97-AF65-F5344CB8AC3E}">
        <p14:creationId xmlns:p14="http://schemas.microsoft.com/office/powerpoint/2010/main" val="301385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pPr marL="45720" indent="0">
              <a:buNone/>
            </a:pPr>
            <a:r>
              <a:rPr lang="ru-RU" sz="3200" dirty="0" smtClean="0"/>
              <a:t>      По </a:t>
            </a:r>
            <a:r>
              <a:rPr lang="ru-RU" sz="3200" dirty="0"/>
              <a:t>семейным обстоятельствам и другим уважительным причинам работнику по его письменному заявлению может быть предоставлен отпуск без сохранения заработной платы, продолжительность которого определяется по соглашению между работником и </a:t>
            </a:r>
            <a:r>
              <a:rPr lang="ru-RU" sz="3200" dirty="0" smtClean="0"/>
              <a:t>работодателем. Таким </a:t>
            </a:r>
            <a:r>
              <a:rPr lang="ru-RU" sz="3200" dirty="0"/>
              <a:t>образом, продолжительность отпуска без сохранения заработной платы и количество таких отпусков Трудовым кодексом РФ не ограничено.</a:t>
            </a:r>
          </a:p>
          <a:p>
            <a:endParaRPr lang="ru-RU" dirty="0"/>
          </a:p>
        </p:txBody>
      </p:sp>
      <p:sp>
        <p:nvSpPr>
          <p:cNvPr id="3" name="Заголовок 2"/>
          <p:cNvSpPr>
            <a:spLocks noGrp="1"/>
          </p:cNvSpPr>
          <p:nvPr>
            <p:ph type="title"/>
          </p:nvPr>
        </p:nvSpPr>
        <p:spPr/>
        <p:txBody>
          <a:bodyPr/>
          <a:lstStyle/>
          <a:p>
            <a:r>
              <a:rPr lang="ru-RU" b="1" i="1" dirty="0" smtClean="0"/>
              <a:t/>
            </a:r>
            <a:br>
              <a:rPr lang="ru-RU" b="1" i="1" dirty="0" smtClean="0"/>
            </a:br>
            <a:r>
              <a:rPr lang="ru-RU" b="1" i="1" dirty="0" smtClean="0"/>
              <a:t>ОТПУСК </a:t>
            </a:r>
            <a:r>
              <a:rPr lang="ru-RU" b="1" i="1" dirty="0"/>
              <a:t>БЕЗ СОХРАНЕНИЯ ЗАРАБОТНОЙ ПЛАТЫ.</a:t>
            </a:r>
            <a:br>
              <a:rPr lang="ru-RU" b="1" i="1" dirty="0"/>
            </a:br>
            <a:endParaRPr lang="ru-RU" b="1" i="1" dirty="0"/>
          </a:p>
        </p:txBody>
      </p:sp>
    </p:spTree>
    <p:extLst>
      <p:ext uri="{BB962C8B-B14F-4D97-AF65-F5344CB8AC3E}">
        <p14:creationId xmlns:p14="http://schemas.microsoft.com/office/powerpoint/2010/main" val="1510817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indent="0">
              <a:buNone/>
            </a:pPr>
            <a:r>
              <a:rPr lang="ru-RU" sz="2800" dirty="0" smtClean="0"/>
              <a:t>     Возможность </a:t>
            </a:r>
            <a:r>
              <a:rPr lang="ru-RU" sz="2800" dirty="0"/>
              <a:t>предоставления работнику отпуска без сохранения заработной платы зависит от уважительности причины, которые он называет в заявлении в обосновании своей просьбы. В связи с тем, что вопрос о предоставлении отпуска без сохранения заработной платы вправе решать работодатель, он же решает, признать или не признать уважительной называемую работником причину.</a:t>
            </a:r>
          </a:p>
          <a:p>
            <a:pPr marL="45720" indent="0">
              <a:buNone/>
            </a:pPr>
            <a:endParaRPr lang="ru-RU" dirty="0"/>
          </a:p>
        </p:txBody>
      </p:sp>
    </p:spTree>
    <p:extLst>
      <p:ext uri="{BB962C8B-B14F-4D97-AF65-F5344CB8AC3E}">
        <p14:creationId xmlns:p14="http://schemas.microsoft.com/office/powerpoint/2010/main" val="2124571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pPr marL="45720" indent="0">
              <a:buNone/>
            </a:pPr>
            <a:r>
              <a:rPr lang="ru-RU" dirty="0" smtClean="0"/>
              <a:t>     </a:t>
            </a:r>
            <a:r>
              <a:rPr lang="ru-RU" sz="3200" dirty="0" smtClean="0"/>
              <a:t>Не </a:t>
            </a:r>
            <a:r>
              <a:rPr lang="ru-RU" sz="3200" dirty="0"/>
              <a:t>допускается увольнение работника по инициативе работодателя (за исключением случая ликвидации предприятия либо прекращение деятельности работодателем – физическим лицом) в период его пребывания в отпуске (ст. 81 ТК РФ). </a:t>
            </a:r>
            <a:r>
              <a:rPr lang="ru-RU" sz="3200" dirty="0" smtClean="0"/>
              <a:t>Получив </a:t>
            </a:r>
            <a:r>
              <a:rPr lang="ru-RU" sz="3200" dirty="0"/>
              <a:t>отпуск без сохранения заработной платы, работник может в любой день прервать его и выйти на работу, предупредив об этом работодателя.</a:t>
            </a:r>
          </a:p>
          <a:p>
            <a:endParaRPr lang="ru-RU" sz="3200" dirty="0"/>
          </a:p>
        </p:txBody>
      </p:sp>
    </p:spTree>
    <p:extLst>
      <p:ext uri="{BB962C8B-B14F-4D97-AF65-F5344CB8AC3E}">
        <p14:creationId xmlns:p14="http://schemas.microsoft.com/office/powerpoint/2010/main" val="2522262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45720" indent="0">
              <a:buNone/>
            </a:pPr>
            <a:r>
              <a:rPr lang="ru-RU" dirty="0" smtClean="0"/>
              <a:t>      </a:t>
            </a:r>
            <a:r>
              <a:rPr lang="ru-RU" sz="3200" dirty="0" smtClean="0"/>
              <a:t>«</a:t>
            </a:r>
            <a:r>
              <a:rPr lang="ru-RU" sz="3200" dirty="0"/>
              <a:t>Каждый имеет право на отдых. Работающему по трудовому договору гарантируются установленные федеральным законом продолжительность рабочего времени, выходные и праздничные дни, оплачиваемый ежегодный отпуск» (статья 37). </a:t>
            </a:r>
            <a:endParaRPr lang="ru-RU" sz="3200" dirty="0" smtClean="0"/>
          </a:p>
          <a:p>
            <a:pPr marL="45720" indent="0">
              <a:buNone/>
            </a:pPr>
            <a:r>
              <a:rPr lang="ru-RU" sz="3200" dirty="0"/>
              <a:t> </a:t>
            </a:r>
            <a:r>
              <a:rPr lang="ru-RU" sz="3200" dirty="0" smtClean="0"/>
              <a:t>    Таким </a:t>
            </a:r>
            <a:r>
              <a:rPr lang="ru-RU" sz="3200" dirty="0"/>
              <a:t>образом, отпуска являются разновидностью отдыха работника.</a:t>
            </a:r>
            <a:endParaRPr lang="ru-RU" sz="3200" dirty="0"/>
          </a:p>
        </p:txBody>
      </p:sp>
      <p:sp>
        <p:nvSpPr>
          <p:cNvPr id="3" name="Заголовок 2"/>
          <p:cNvSpPr>
            <a:spLocks noGrp="1"/>
          </p:cNvSpPr>
          <p:nvPr>
            <p:ph type="title"/>
          </p:nvPr>
        </p:nvSpPr>
        <p:spPr/>
        <p:txBody>
          <a:bodyPr/>
          <a:lstStyle/>
          <a:p>
            <a:r>
              <a:rPr lang="ru-RU" dirty="0" smtClean="0"/>
              <a:t/>
            </a:r>
            <a:br>
              <a:rPr lang="ru-RU" dirty="0" smtClean="0"/>
            </a:br>
            <a:r>
              <a:rPr lang="ru-RU" b="1" i="1" dirty="0" smtClean="0"/>
              <a:t>Конституция </a:t>
            </a:r>
            <a:r>
              <a:rPr lang="ru-RU" b="1" i="1" dirty="0"/>
              <a:t>Российской Федерации провозглашает:</a:t>
            </a:r>
            <a:br>
              <a:rPr lang="ru-RU" b="1" i="1" dirty="0"/>
            </a:br>
            <a:endParaRPr lang="ru-RU" b="1" i="1" dirty="0"/>
          </a:p>
        </p:txBody>
      </p:sp>
    </p:spTree>
    <p:extLst>
      <p:ext uri="{BB962C8B-B14F-4D97-AF65-F5344CB8AC3E}">
        <p14:creationId xmlns:p14="http://schemas.microsoft.com/office/powerpoint/2010/main" val="2783462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2800" dirty="0" smtClean="0"/>
              <a:t>     Условно </a:t>
            </a:r>
            <a:r>
              <a:rPr lang="ru-RU" sz="2800" dirty="0"/>
              <a:t>указанные отпуска можно разделить на те, которые работодатель может предоставить работнику, и отпуска, которые он предоставить </a:t>
            </a:r>
            <a:r>
              <a:rPr lang="ru-RU" sz="2800" dirty="0" smtClean="0"/>
              <a:t>обязан. Предоставление </a:t>
            </a:r>
            <a:r>
              <a:rPr lang="ru-RU" sz="2800" dirty="0"/>
              <a:t>отпуска без сохранения заработной платы оформляется письменным заявлением работника и приказом (распоряжением) работодателя, в котором следует указать причину, продолжительность, даты ухода работника в отпуск и последнего дня этого отпуска.</a:t>
            </a:r>
          </a:p>
          <a:p>
            <a:endParaRPr lang="ru-RU" sz="2800" dirty="0"/>
          </a:p>
        </p:txBody>
      </p:sp>
    </p:spTree>
    <p:extLst>
      <p:ext uri="{BB962C8B-B14F-4D97-AF65-F5344CB8AC3E}">
        <p14:creationId xmlns:p14="http://schemas.microsoft.com/office/powerpoint/2010/main" val="1891514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r>
              <a:rPr lang="ru-RU" sz="2800" b="1" i="1" dirty="0" smtClean="0"/>
              <a:t> Участникам </a:t>
            </a:r>
            <a:r>
              <a:rPr lang="ru-RU" sz="2800" b="1" i="1" dirty="0"/>
              <a:t>ВОВ – до 35 календарных дней в году;</a:t>
            </a:r>
          </a:p>
          <a:p>
            <a:r>
              <a:rPr lang="ru-RU" sz="2800" b="1" i="1" dirty="0" smtClean="0"/>
              <a:t> Работающим </a:t>
            </a:r>
            <a:r>
              <a:rPr lang="ru-RU" sz="2800" b="1" i="1" dirty="0"/>
              <a:t>пенсионерам по старости (по возрасту) – до 14 календарных дней в году;</a:t>
            </a:r>
          </a:p>
          <a:p>
            <a:r>
              <a:rPr lang="ru-RU" sz="2800" b="1" i="1" dirty="0" smtClean="0"/>
              <a:t> Работающим </a:t>
            </a:r>
            <a:r>
              <a:rPr lang="ru-RU" sz="2800" b="1" i="1" dirty="0"/>
              <a:t>инвалидам – до 60 календарных дней в году;</a:t>
            </a:r>
          </a:p>
          <a:p>
            <a:r>
              <a:rPr lang="ru-RU" sz="2800" b="1" i="1" dirty="0" smtClean="0"/>
              <a:t> Работникам </a:t>
            </a:r>
            <a:r>
              <a:rPr lang="ru-RU" sz="2800" b="1" i="1" dirty="0"/>
              <a:t>в случае рождения ребенка, регистрации брака, смерти близких родственников – до 5 календарных дней</a:t>
            </a:r>
            <a:r>
              <a:rPr lang="ru-RU" sz="2800" b="1" i="1" dirty="0" smtClean="0"/>
              <a:t>;</a:t>
            </a:r>
            <a:endParaRPr lang="ru-RU" sz="2800" b="1" i="1" dirty="0"/>
          </a:p>
        </p:txBody>
      </p:sp>
      <p:sp>
        <p:nvSpPr>
          <p:cNvPr id="3" name="Заголовок 2"/>
          <p:cNvSpPr>
            <a:spLocks noGrp="1"/>
          </p:cNvSpPr>
          <p:nvPr>
            <p:ph type="title"/>
          </p:nvPr>
        </p:nvSpPr>
        <p:spPr/>
        <p:txBody>
          <a:bodyPr/>
          <a:lstStyle/>
          <a:p>
            <a:r>
              <a:rPr lang="ru-RU" sz="2800" dirty="0" smtClean="0"/>
              <a:t/>
            </a:r>
            <a:br>
              <a:rPr lang="ru-RU" sz="2800" dirty="0" smtClean="0"/>
            </a:br>
            <a:r>
              <a:rPr lang="ru-RU" sz="2000" b="1" dirty="0" smtClean="0"/>
              <a:t>Работодатель </a:t>
            </a:r>
            <a:r>
              <a:rPr lang="ru-RU" sz="2000" b="1" dirty="0"/>
              <a:t>обязан на основании письменного заявления работника предоставить отпуск без сохранения заработной платы:</a:t>
            </a:r>
            <a:br>
              <a:rPr lang="ru-RU" sz="2000" b="1" dirty="0"/>
            </a:br>
            <a:endParaRPr lang="ru-RU" sz="2000" b="1" dirty="0"/>
          </a:p>
        </p:txBody>
      </p:sp>
    </p:spTree>
    <p:extLst>
      <p:ext uri="{BB962C8B-B14F-4D97-AF65-F5344CB8AC3E}">
        <p14:creationId xmlns:p14="http://schemas.microsoft.com/office/powerpoint/2010/main" val="4198795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200" dirty="0" smtClean="0"/>
              <a:t>    Родителям </a:t>
            </a:r>
            <a:r>
              <a:rPr lang="ru-RU" sz="3200" dirty="0"/>
              <a:t>и женам (мужьям) военнослужащих, погибших или умерших в следствии ранения, контузии или увечья, полученных при исполнении обязанностей военной службы, либо в следствии заболевания, связанного с прохождением военной службы, - до 14 календарных дней в </a:t>
            </a:r>
            <a:r>
              <a:rPr lang="ru-RU" sz="3200" dirty="0" smtClean="0"/>
              <a:t>году.</a:t>
            </a:r>
            <a:endParaRPr lang="ru-RU" sz="3200" dirty="0"/>
          </a:p>
          <a:p>
            <a:pPr marL="45720" indent="0">
              <a:buNone/>
            </a:pPr>
            <a:endParaRPr lang="ru-RU" sz="3200" dirty="0"/>
          </a:p>
        </p:txBody>
      </p:sp>
    </p:spTree>
    <p:extLst>
      <p:ext uri="{BB962C8B-B14F-4D97-AF65-F5344CB8AC3E}">
        <p14:creationId xmlns:p14="http://schemas.microsoft.com/office/powerpoint/2010/main" val="4092844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dirty="0" smtClean="0"/>
              <a:t>      </a:t>
            </a:r>
            <a:r>
              <a:rPr lang="ru-RU" sz="2800" dirty="0" smtClean="0"/>
              <a:t>В других случаях, предусмотренных федеральными законами, либо коллективным договором. </a:t>
            </a:r>
          </a:p>
          <a:p>
            <a:pPr marL="45720" indent="0">
              <a:buNone/>
            </a:pPr>
            <a:r>
              <a:rPr lang="ru-RU" sz="2800" dirty="0"/>
              <a:t> </a:t>
            </a:r>
            <a:r>
              <a:rPr lang="ru-RU" sz="2800" dirty="0" smtClean="0"/>
              <a:t>    Следует </a:t>
            </a:r>
            <a:r>
              <a:rPr lang="ru-RU" sz="2800" dirty="0"/>
              <a:t>также отметить, что если на работе по совместительству продолжительность ежегодного оплачиваемого отпуска меньше, чем продолжительность отпуска по основному месту работы, то работодатель по просьбе работника обязан предоставить ему отпуск без сохранения заработной платы соответствующей </a:t>
            </a:r>
            <a:r>
              <a:rPr lang="ru-RU" sz="2800" dirty="0" smtClean="0"/>
              <a:t>продолжительности</a:t>
            </a:r>
            <a:r>
              <a:rPr lang="ru-RU" sz="2800" dirty="0"/>
              <a:t>.</a:t>
            </a:r>
            <a:endParaRPr lang="ru-RU" sz="2800" dirty="0"/>
          </a:p>
        </p:txBody>
      </p:sp>
    </p:spTree>
    <p:extLst>
      <p:ext uri="{BB962C8B-B14F-4D97-AF65-F5344CB8AC3E}">
        <p14:creationId xmlns:p14="http://schemas.microsoft.com/office/powerpoint/2010/main" val="2451618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45720" indent="0">
              <a:buNone/>
            </a:pPr>
            <a:r>
              <a:rPr lang="ru-RU" dirty="0" smtClean="0"/>
              <a:t>      </a:t>
            </a:r>
            <a:r>
              <a:rPr lang="ru-RU" sz="3600" dirty="0" smtClean="0"/>
              <a:t>Таким </a:t>
            </a:r>
            <a:r>
              <a:rPr lang="ru-RU" sz="3600" dirty="0"/>
              <a:t>образом, отпуска без сохранения заработной платы предоставляются по различным основаниям и имеют целевое назначение.  В любом случае, во время отпуска без сохранения  заработной платы за работником сохраняется место работы (должность).</a:t>
            </a:r>
          </a:p>
          <a:p>
            <a:pPr marL="45720" indent="0">
              <a:buNone/>
            </a:pPr>
            <a:endParaRPr lang="ru-RU" sz="3600" dirty="0"/>
          </a:p>
        </p:txBody>
      </p:sp>
    </p:spTree>
    <p:extLst>
      <p:ext uri="{BB962C8B-B14F-4D97-AF65-F5344CB8AC3E}">
        <p14:creationId xmlns:p14="http://schemas.microsoft.com/office/powerpoint/2010/main" val="2171525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45720" indent="0">
              <a:buNone/>
            </a:pPr>
            <a:r>
              <a:rPr lang="ru-RU" dirty="0" smtClean="0"/>
              <a:t>     </a:t>
            </a:r>
            <a:r>
              <a:rPr lang="ru-RU" sz="3200" dirty="0" smtClean="0"/>
              <a:t>Педагогические </a:t>
            </a:r>
            <a:r>
              <a:rPr lang="ru-RU" sz="3200" dirty="0"/>
              <a:t>работники </a:t>
            </a:r>
            <a:r>
              <a:rPr lang="ru-RU" sz="3200" dirty="0" smtClean="0"/>
              <a:t>ОУ </a:t>
            </a:r>
            <a:r>
              <a:rPr lang="ru-RU" sz="3200" dirty="0"/>
              <a:t>не реже  чем через каждые 10 лет непрерывной преподавательской работы имеют право на длительный отпуск сроком до одного года,  порядок и условия которого определяются учредителем и (или) уставом данного образовательного учреждения, что предусмотрено статьёй 335 Трудового кодекса Российской Федерации</a:t>
            </a:r>
            <a:r>
              <a:rPr lang="ru-RU" dirty="0"/>
              <a:t>.</a:t>
            </a:r>
          </a:p>
          <a:p>
            <a:pPr marL="45720" indent="0">
              <a:buNone/>
            </a:pPr>
            <a:endParaRPr lang="ru-RU" dirty="0"/>
          </a:p>
        </p:txBody>
      </p:sp>
      <p:sp>
        <p:nvSpPr>
          <p:cNvPr id="3" name="Заголовок 2"/>
          <p:cNvSpPr>
            <a:spLocks noGrp="1"/>
          </p:cNvSpPr>
          <p:nvPr>
            <p:ph type="title"/>
          </p:nvPr>
        </p:nvSpPr>
        <p:spPr/>
        <p:txBody>
          <a:bodyPr/>
          <a:lstStyle/>
          <a:p>
            <a:r>
              <a:rPr lang="ru-RU" b="1" u="sng" dirty="0" smtClean="0"/>
              <a:t/>
            </a:r>
            <a:br>
              <a:rPr lang="ru-RU" b="1" u="sng" dirty="0" smtClean="0"/>
            </a:br>
            <a:r>
              <a:rPr lang="ru-RU" b="1" i="1" dirty="0" smtClean="0"/>
              <a:t>ДЛИТЕЛЬНЫЙ </a:t>
            </a:r>
            <a:r>
              <a:rPr lang="ru-RU" b="1" i="1" dirty="0"/>
              <a:t>ОТПУСК ПЕДАГОГИЧЕСКИХ РАБОТНИКОВ.</a:t>
            </a:r>
            <a:r>
              <a:rPr lang="ru-RU" i="1" dirty="0"/>
              <a:t/>
            </a:r>
            <a:br>
              <a:rPr lang="ru-RU" i="1" dirty="0"/>
            </a:br>
            <a:endParaRPr lang="ru-RU" i="1" dirty="0"/>
          </a:p>
        </p:txBody>
      </p:sp>
    </p:spTree>
    <p:extLst>
      <p:ext uri="{BB962C8B-B14F-4D97-AF65-F5344CB8AC3E}">
        <p14:creationId xmlns:p14="http://schemas.microsoft.com/office/powerpoint/2010/main" val="2195948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2800" dirty="0" smtClean="0"/>
              <a:t>     Статья </a:t>
            </a:r>
            <a:r>
              <a:rPr lang="ru-RU" sz="2800" dirty="0"/>
              <a:t>55 Федерального закона от 13 января 1996 г. № 12-ФЗ « О внесении изменений и дополнений в Закон Российской Федерации «Об образовании» также устанавливает, что педагогические работники </a:t>
            </a:r>
            <a:r>
              <a:rPr lang="ru-RU" sz="2800" dirty="0" smtClean="0"/>
              <a:t>ОУ </a:t>
            </a:r>
            <a:r>
              <a:rPr lang="ru-RU" sz="2800" dirty="0"/>
              <a:t>не реже  чем через каждые 10 лет непрерывной преподавательской работы имеют право на длительный отпуск сроком до одного года,  порядок и условия которого определяются учредителем и (или) уставом данного образовательного учреждения.</a:t>
            </a:r>
          </a:p>
        </p:txBody>
      </p:sp>
    </p:spTree>
    <p:extLst>
      <p:ext uri="{BB962C8B-B14F-4D97-AF65-F5344CB8AC3E}">
        <p14:creationId xmlns:p14="http://schemas.microsoft.com/office/powerpoint/2010/main" val="35089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pPr marL="45720" indent="0">
              <a:buNone/>
            </a:pPr>
            <a:r>
              <a:rPr lang="ru-RU" sz="2800" dirty="0" smtClean="0"/>
              <a:t>     Педагогическим </a:t>
            </a:r>
            <a:r>
              <a:rPr lang="ru-RU" sz="2800" dirty="0"/>
              <a:t>работникам образовательных учреждений, учредителем которых является  Министерство образования России или в отношении которых оно осуществляет полномочия учредителя, указанный отпуск предоставляется согласно Положению, утверждённому приказом Минобразования России от 7 декабря 2000 г. № 3570 «Об утверждении Положения о порядке и условиях предоставления педагогическим работникам образовательных учреждений длительного отпуска сроком до одного года»</a:t>
            </a:r>
          </a:p>
          <a:p>
            <a:pPr marL="45720" indent="0">
              <a:buNone/>
            </a:pPr>
            <a:endParaRPr lang="ru-RU" dirty="0"/>
          </a:p>
        </p:txBody>
      </p:sp>
    </p:spTree>
    <p:extLst>
      <p:ext uri="{BB962C8B-B14F-4D97-AF65-F5344CB8AC3E}">
        <p14:creationId xmlns:p14="http://schemas.microsoft.com/office/powerpoint/2010/main" val="29162549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pPr marL="45720" indent="0">
              <a:buNone/>
            </a:pPr>
            <a:r>
              <a:rPr lang="ru-RU" dirty="0" smtClean="0"/>
              <a:t>     </a:t>
            </a:r>
            <a:r>
              <a:rPr lang="ru-RU" sz="3200" dirty="0" smtClean="0"/>
              <a:t>Для </a:t>
            </a:r>
            <a:r>
              <a:rPr lang="ru-RU" sz="3200" dirty="0"/>
              <a:t>педагогических работников других учреждений порядок и условия предоставления такого отпуска определяются учредителем и (или) уставом данного образовательного </a:t>
            </a:r>
            <a:r>
              <a:rPr lang="ru-RU" sz="3200" dirty="0" smtClean="0"/>
              <a:t>учреждения. Действующее </a:t>
            </a:r>
            <a:r>
              <a:rPr lang="ru-RU" sz="3200" dirty="0"/>
              <a:t>законодательство не предусматривает оплаты длительного отпуска сроком до одного года. Следовательно, указанный отпуск является отпуском без сохранения заработной платы. </a:t>
            </a:r>
          </a:p>
          <a:p>
            <a:pPr marL="45720" indent="0">
              <a:buNone/>
            </a:pPr>
            <a:endParaRPr lang="ru-RU" sz="3200" dirty="0"/>
          </a:p>
        </p:txBody>
      </p:sp>
    </p:spTree>
    <p:extLst>
      <p:ext uri="{BB962C8B-B14F-4D97-AF65-F5344CB8AC3E}">
        <p14:creationId xmlns:p14="http://schemas.microsoft.com/office/powerpoint/2010/main" val="26546867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ru-RU" sz="4000" b="1" i="1" dirty="0" smtClean="0"/>
              <a:t>Вопрос:</a:t>
            </a:r>
            <a:r>
              <a:rPr lang="ru-RU" sz="4000" b="1" i="1" dirty="0"/>
              <a:t> </a:t>
            </a:r>
            <a:r>
              <a:rPr lang="ru-RU" sz="4000" b="1" i="1" dirty="0" smtClean="0"/>
              <a:t>Обязан </a:t>
            </a:r>
            <a:r>
              <a:rPr lang="ru-RU" sz="4000" b="1" i="1" dirty="0"/>
              <a:t>ли работодатель предоставить отпуск без сохранения заработной платы (14 календарных дней) женщине, которая одна воспитывает ребёнка в возрасте до четырнадцати лет?</a:t>
            </a:r>
          </a:p>
          <a:p>
            <a:endParaRPr lang="ru-RU" sz="4000" b="1" i="1" dirty="0"/>
          </a:p>
        </p:txBody>
      </p:sp>
      <p:sp>
        <p:nvSpPr>
          <p:cNvPr id="3" name="Заголовок 2"/>
          <p:cNvSpPr>
            <a:spLocks noGrp="1"/>
          </p:cNvSpPr>
          <p:nvPr>
            <p:ph type="title"/>
          </p:nvPr>
        </p:nvSpPr>
        <p:spPr/>
        <p:txBody>
          <a:bodyPr/>
          <a:lstStyle/>
          <a:p>
            <a:r>
              <a:rPr lang="ru-RU" b="1" i="1" u="sng" dirty="0" smtClean="0"/>
              <a:t/>
            </a:r>
            <a:br>
              <a:rPr lang="ru-RU" b="1" i="1" u="sng" dirty="0" smtClean="0"/>
            </a:br>
            <a:r>
              <a:rPr lang="ru-RU" sz="5400" b="1" i="1" dirty="0" smtClean="0"/>
              <a:t>КОНСУЛЬТАЦИЯ.</a:t>
            </a:r>
            <a:r>
              <a:rPr lang="ru-RU" dirty="0"/>
              <a:t/>
            </a:r>
            <a:br>
              <a:rPr lang="ru-RU" dirty="0"/>
            </a:br>
            <a:endParaRPr lang="ru-RU" dirty="0"/>
          </a:p>
        </p:txBody>
      </p:sp>
    </p:spTree>
    <p:extLst>
      <p:ext uri="{BB962C8B-B14F-4D97-AF65-F5344CB8AC3E}">
        <p14:creationId xmlns:p14="http://schemas.microsoft.com/office/powerpoint/2010/main" val="1268079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45720" indent="0">
              <a:buNone/>
            </a:pPr>
            <a:r>
              <a:rPr lang="ru-RU" sz="4000" dirty="0" smtClean="0"/>
              <a:t>      На </a:t>
            </a:r>
            <a:r>
              <a:rPr lang="ru-RU" sz="4000" dirty="0"/>
              <a:t>практике постоянно возникают вопросы, связанные с применением действующего законодательства об отпусках, поэтому сегодня, в преддверии летнего отдыха учителей, мы обращаемся к этой теме.</a:t>
            </a:r>
          </a:p>
        </p:txBody>
      </p:sp>
    </p:spTree>
    <p:extLst>
      <p:ext uri="{BB962C8B-B14F-4D97-AF65-F5344CB8AC3E}">
        <p14:creationId xmlns:p14="http://schemas.microsoft.com/office/powerpoint/2010/main" val="28404410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2800" dirty="0" smtClean="0"/>
              <a:t>     Работнику</a:t>
            </a:r>
            <a:r>
              <a:rPr lang="ru-RU" sz="2800" dirty="0"/>
              <a:t>, имеющему двух или более детей в возрасте до </a:t>
            </a:r>
            <a:r>
              <a:rPr lang="ru-RU" sz="2800" dirty="0" smtClean="0"/>
              <a:t>14лет</a:t>
            </a:r>
            <a:r>
              <a:rPr lang="ru-RU" sz="2800" dirty="0"/>
              <a:t>, работнику, имеющему ребёнка-инвалида в возрасте до </a:t>
            </a:r>
            <a:r>
              <a:rPr lang="ru-RU" sz="2800" dirty="0" smtClean="0"/>
              <a:t>18 лет</a:t>
            </a:r>
            <a:r>
              <a:rPr lang="ru-RU" sz="2800" dirty="0"/>
              <a:t>, одинокой матери, воспитывающей ребёнка в возрасте до </a:t>
            </a:r>
            <a:r>
              <a:rPr lang="ru-RU" sz="2800" dirty="0" smtClean="0"/>
              <a:t>14лет</a:t>
            </a:r>
            <a:r>
              <a:rPr lang="ru-RU" sz="2800" dirty="0"/>
              <a:t>, отцу, воспитывающему ребёнка в возрасте до </a:t>
            </a:r>
            <a:r>
              <a:rPr lang="ru-RU" sz="2800" dirty="0" smtClean="0"/>
              <a:t>14 лет </a:t>
            </a:r>
            <a:r>
              <a:rPr lang="ru-RU" sz="2800" dirty="0"/>
              <a:t>без матери, </a:t>
            </a:r>
            <a:r>
              <a:rPr lang="ru-RU" sz="2800" b="1" dirty="0"/>
              <a:t>коллективным договором</a:t>
            </a:r>
            <a:r>
              <a:rPr lang="ru-RU" sz="2800" dirty="0"/>
              <a:t> </a:t>
            </a:r>
            <a:r>
              <a:rPr lang="ru-RU" sz="2800" b="1" dirty="0"/>
              <a:t>могут устанавливаться ежегодные дополнительные отпуска без сохранения</a:t>
            </a:r>
            <a:r>
              <a:rPr lang="ru-RU" sz="2800" dirty="0"/>
              <a:t> </a:t>
            </a:r>
            <a:r>
              <a:rPr lang="ru-RU" sz="2800" b="1" dirty="0"/>
              <a:t>заработной платы в удобное для них время продолжительностью до 14 календарных дней.</a:t>
            </a:r>
            <a:r>
              <a:rPr lang="ru-RU" sz="2800" dirty="0"/>
              <a:t> </a:t>
            </a:r>
            <a:endParaRPr lang="ru-RU" sz="2800" dirty="0"/>
          </a:p>
        </p:txBody>
      </p:sp>
      <p:sp>
        <p:nvSpPr>
          <p:cNvPr id="3" name="Заголовок 2"/>
          <p:cNvSpPr>
            <a:spLocks noGrp="1"/>
          </p:cNvSpPr>
          <p:nvPr>
            <p:ph type="title"/>
          </p:nvPr>
        </p:nvSpPr>
        <p:spPr/>
        <p:txBody>
          <a:bodyPr/>
          <a:lstStyle/>
          <a:p>
            <a:r>
              <a:rPr lang="ru-RU" b="1" u="sng" dirty="0" smtClean="0"/>
              <a:t/>
            </a:r>
            <a:br>
              <a:rPr lang="ru-RU" b="1" u="sng" dirty="0" smtClean="0"/>
            </a:br>
            <a:r>
              <a:rPr lang="ru-RU" sz="6000" b="1" i="1" dirty="0" smtClean="0"/>
              <a:t>Ответ</a:t>
            </a:r>
            <a:r>
              <a:rPr lang="ru-RU" sz="6000" b="1" i="1" dirty="0"/>
              <a:t>:</a:t>
            </a:r>
            <a:r>
              <a:rPr lang="ru-RU" dirty="0"/>
              <a:t/>
            </a:r>
            <a:br>
              <a:rPr lang="ru-RU" dirty="0"/>
            </a:br>
            <a:endParaRPr lang="ru-RU" dirty="0"/>
          </a:p>
        </p:txBody>
      </p:sp>
    </p:spTree>
    <p:extLst>
      <p:ext uri="{BB962C8B-B14F-4D97-AF65-F5344CB8AC3E}">
        <p14:creationId xmlns:p14="http://schemas.microsoft.com/office/powerpoint/2010/main" val="2173919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200" dirty="0" smtClean="0"/>
              <a:t>     В </a:t>
            </a:r>
            <a:r>
              <a:rPr lang="ru-RU" sz="3200" dirty="0"/>
              <a:t>этом случае указанный отпуск по заявлению соответствующего работника может быть присоединён к ежегодному оплачиваемому отпуску или использован отдельно полностью либо по частям. </a:t>
            </a:r>
            <a:endParaRPr lang="ru-RU" sz="3200" dirty="0" smtClean="0"/>
          </a:p>
          <a:p>
            <a:pPr marL="45720" indent="0">
              <a:buNone/>
            </a:pPr>
            <a:r>
              <a:rPr lang="ru-RU" sz="3200" dirty="0"/>
              <a:t> </a:t>
            </a:r>
            <a:r>
              <a:rPr lang="ru-RU" sz="3200" dirty="0" smtClean="0"/>
              <a:t>   Перенесение </a:t>
            </a:r>
            <a:r>
              <a:rPr lang="ru-RU" sz="3200" dirty="0"/>
              <a:t>этого отпуска на следующий рабочий год не допускается (ст. 263 Трудового кодекса Российской Федерации).</a:t>
            </a:r>
          </a:p>
          <a:p>
            <a:pPr marL="45720" indent="0">
              <a:buNone/>
            </a:pPr>
            <a:endParaRPr lang="ru-RU" sz="3200" dirty="0"/>
          </a:p>
        </p:txBody>
      </p:sp>
    </p:spTree>
    <p:extLst>
      <p:ext uri="{BB962C8B-B14F-4D97-AF65-F5344CB8AC3E}">
        <p14:creationId xmlns:p14="http://schemas.microsoft.com/office/powerpoint/2010/main" val="42463323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600" dirty="0" smtClean="0"/>
              <a:t>     Однако</a:t>
            </a:r>
            <a:r>
              <a:rPr lang="ru-RU" sz="3600" dirty="0"/>
              <a:t>, </a:t>
            </a:r>
            <a:r>
              <a:rPr lang="ru-RU" sz="3600" b="1" dirty="0"/>
              <a:t>если коллективным договором право указанных работников на получение льготного отпуска без сохранения заработной платы не установлено, то работники не имеют права требовать предоставления им таких отпусков, </a:t>
            </a:r>
            <a:r>
              <a:rPr lang="ru-RU" sz="3600" dirty="0"/>
              <a:t>ссылаясь на нормы Трудового кодекса РФ.</a:t>
            </a:r>
          </a:p>
          <a:p>
            <a:pPr marL="45720" indent="0">
              <a:buNone/>
            </a:pPr>
            <a:endParaRPr lang="ru-RU" sz="3600" dirty="0"/>
          </a:p>
        </p:txBody>
      </p:sp>
    </p:spTree>
    <p:extLst>
      <p:ext uri="{BB962C8B-B14F-4D97-AF65-F5344CB8AC3E}">
        <p14:creationId xmlns:p14="http://schemas.microsoft.com/office/powerpoint/2010/main" val="41988123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4400" b="1" i="1" dirty="0" smtClean="0"/>
              <a:t>     Я </a:t>
            </a:r>
            <a:r>
              <a:rPr lang="ru-RU" sz="4400" b="1" i="1" dirty="0"/>
              <a:t>перехожу на работу в порядке перевода, и мне была выдана компенсация за неиспользованный отпуск. Объясните, когда я смогу пойти в отпуск по новому месту </a:t>
            </a:r>
            <a:r>
              <a:rPr lang="ru-RU" sz="4400" b="1" i="1" dirty="0" smtClean="0"/>
              <a:t>работы.</a:t>
            </a:r>
            <a:endParaRPr lang="ru-RU" sz="4400" b="1" dirty="0"/>
          </a:p>
        </p:txBody>
      </p:sp>
      <p:sp>
        <p:nvSpPr>
          <p:cNvPr id="3" name="Заголовок 2"/>
          <p:cNvSpPr>
            <a:spLocks noGrp="1"/>
          </p:cNvSpPr>
          <p:nvPr>
            <p:ph type="title"/>
          </p:nvPr>
        </p:nvSpPr>
        <p:spPr/>
        <p:txBody>
          <a:bodyPr/>
          <a:lstStyle/>
          <a:p>
            <a:r>
              <a:rPr lang="ru-RU" b="1" u="sng" dirty="0" smtClean="0"/>
              <a:t/>
            </a:r>
            <a:br>
              <a:rPr lang="ru-RU" b="1" u="sng" dirty="0" smtClean="0"/>
            </a:br>
            <a:r>
              <a:rPr lang="ru-RU" b="1" u="sng" dirty="0" smtClean="0"/>
              <a:t/>
            </a:r>
            <a:br>
              <a:rPr lang="ru-RU" b="1" u="sng" dirty="0" smtClean="0"/>
            </a:br>
            <a:r>
              <a:rPr lang="ru-RU" sz="5400" b="1" i="1" dirty="0" smtClean="0"/>
              <a:t>Вопрос</a:t>
            </a:r>
            <a:r>
              <a:rPr lang="ru-RU" sz="5400" b="1" i="1" dirty="0"/>
              <a:t>:</a:t>
            </a:r>
            <a:br>
              <a:rPr lang="ru-RU" sz="5400" b="1" i="1" dirty="0"/>
            </a:br>
            <a:endParaRPr lang="ru-RU" sz="5400" b="1" i="1" dirty="0"/>
          </a:p>
        </p:txBody>
      </p:sp>
    </p:spTree>
    <p:extLst>
      <p:ext uri="{BB962C8B-B14F-4D97-AF65-F5344CB8AC3E}">
        <p14:creationId xmlns:p14="http://schemas.microsoft.com/office/powerpoint/2010/main" val="8279620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pPr marL="45720" indent="0">
              <a:buNone/>
            </a:pPr>
            <a:r>
              <a:rPr lang="ru-RU" dirty="0" smtClean="0"/>
              <a:t>     </a:t>
            </a:r>
            <a:r>
              <a:rPr lang="ru-RU" sz="3600" dirty="0" smtClean="0"/>
              <a:t>Согласно </a:t>
            </a:r>
            <a:r>
              <a:rPr lang="ru-RU" sz="3600" dirty="0"/>
              <a:t>ст. 122 ТК РФ право на использование отпуска за первый год работы возникает у работника по истечении шести месяцев его непрерывной работы в данной организации. По соглашению сторон оплачиваемый отпуск работнику может быть предоставлен и до истечения шести месяцев.</a:t>
            </a:r>
          </a:p>
          <a:p>
            <a:pPr marL="45720" indent="0">
              <a:buNone/>
            </a:pPr>
            <a:endParaRPr lang="ru-RU" dirty="0"/>
          </a:p>
        </p:txBody>
      </p:sp>
      <p:sp>
        <p:nvSpPr>
          <p:cNvPr id="3" name="Заголовок 2"/>
          <p:cNvSpPr>
            <a:spLocks noGrp="1"/>
          </p:cNvSpPr>
          <p:nvPr>
            <p:ph type="title"/>
          </p:nvPr>
        </p:nvSpPr>
        <p:spPr/>
        <p:txBody>
          <a:bodyPr/>
          <a:lstStyle/>
          <a:p>
            <a:r>
              <a:rPr lang="ru-RU" sz="6000" b="1" i="1" dirty="0" smtClean="0"/>
              <a:t>Ответ</a:t>
            </a:r>
            <a:r>
              <a:rPr lang="ru-RU" sz="6000" b="1" i="1" dirty="0"/>
              <a:t>:</a:t>
            </a:r>
            <a:r>
              <a:rPr lang="ru-RU" dirty="0"/>
              <a:t/>
            </a:r>
            <a:br>
              <a:rPr lang="ru-RU" dirty="0"/>
            </a:br>
            <a:endParaRPr lang="ru-RU" dirty="0"/>
          </a:p>
        </p:txBody>
      </p:sp>
    </p:spTree>
    <p:extLst>
      <p:ext uri="{BB962C8B-B14F-4D97-AF65-F5344CB8AC3E}">
        <p14:creationId xmlns:p14="http://schemas.microsoft.com/office/powerpoint/2010/main" val="11334663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2800" dirty="0" smtClean="0"/>
              <a:t>      До </a:t>
            </a:r>
            <a:r>
              <a:rPr lang="ru-RU" sz="2800" dirty="0"/>
              <a:t>истечения </a:t>
            </a:r>
            <a:r>
              <a:rPr lang="ru-RU" sz="2800" dirty="0"/>
              <a:t>6</a:t>
            </a:r>
            <a:r>
              <a:rPr lang="ru-RU" sz="2800" dirty="0" smtClean="0"/>
              <a:t> </a:t>
            </a:r>
            <a:r>
              <a:rPr lang="ru-RU" sz="2800" dirty="0"/>
              <a:t>месяцев непрерывной работы оплачиваемый отпуск по заявлению работника должен быть предоставлен: женщинам - перед </a:t>
            </a:r>
            <a:r>
              <a:rPr lang="ru-RU" sz="2800" dirty="0" smtClean="0"/>
              <a:t>декретным отпуском или </a:t>
            </a:r>
            <a:r>
              <a:rPr lang="ru-RU" sz="2800" dirty="0"/>
              <a:t>непосредственно после него; работникам в возрасте до </a:t>
            </a:r>
            <a:r>
              <a:rPr lang="ru-RU" sz="2800" dirty="0" smtClean="0"/>
              <a:t>18 </a:t>
            </a:r>
            <a:r>
              <a:rPr lang="ru-RU" sz="2800" dirty="0"/>
              <a:t>лет; работникам, усыновившим ребенка (детей) в возрасте до </a:t>
            </a:r>
            <a:r>
              <a:rPr lang="ru-RU" sz="2800" dirty="0" smtClean="0"/>
              <a:t>3-х </a:t>
            </a:r>
            <a:r>
              <a:rPr lang="ru-RU" sz="2800" dirty="0"/>
              <a:t>месяцев; в других случаях, предусмотренных федеральными законами.</a:t>
            </a:r>
          </a:p>
          <a:p>
            <a:pPr marL="45720" indent="0">
              <a:buNone/>
            </a:pPr>
            <a:endParaRPr lang="ru-RU" sz="2800" dirty="0"/>
          </a:p>
        </p:txBody>
      </p:sp>
    </p:spTree>
    <p:extLst>
      <p:ext uri="{BB962C8B-B14F-4D97-AF65-F5344CB8AC3E}">
        <p14:creationId xmlns:p14="http://schemas.microsoft.com/office/powerpoint/2010/main" val="35148841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indent="0">
              <a:buNone/>
            </a:pPr>
            <a:r>
              <a:rPr lang="ru-RU" i="1" dirty="0" smtClean="0"/>
              <a:t>     </a:t>
            </a:r>
            <a:r>
              <a:rPr lang="ru-RU" sz="4400" b="1" i="1" dirty="0" smtClean="0"/>
              <a:t>Работник </a:t>
            </a:r>
            <a:r>
              <a:rPr lang="ru-RU" sz="4400" b="1" i="1" dirty="0"/>
              <a:t>написал заявление о предоставлении ему отпуска на 10 дней в счет ежегодного отпуска. Может ли администрация предоставить ему такой отпуск?</a:t>
            </a:r>
            <a:endParaRPr lang="ru-RU" sz="4400" b="1" dirty="0"/>
          </a:p>
          <a:p>
            <a:pPr marL="45720" indent="0">
              <a:buNone/>
            </a:pPr>
            <a:endParaRPr lang="ru-RU" sz="4400" b="1" dirty="0"/>
          </a:p>
        </p:txBody>
      </p:sp>
      <p:sp>
        <p:nvSpPr>
          <p:cNvPr id="3" name="Заголовок 2"/>
          <p:cNvSpPr>
            <a:spLocks noGrp="1"/>
          </p:cNvSpPr>
          <p:nvPr>
            <p:ph type="title"/>
          </p:nvPr>
        </p:nvSpPr>
        <p:spPr/>
        <p:txBody>
          <a:bodyPr/>
          <a:lstStyle/>
          <a:p>
            <a:r>
              <a:rPr lang="ru-RU" sz="5400" b="1" i="1" dirty="0"/>
              <a:t>Вопрос:</a:t>
            </a:r>
            <a:r>
              <a:rPr lang="ru-RU" dirty="0"/>
              <a:t/>
            </a:r>
            <a:br>
              <a:rPr lang="ru-RU" dirty="0"/>
            </a:br>
            <a:endParaRPr lang="ru-RU" dirty="0"/>
          </a:p>
        </p:txBody>
      </p:sp>
    </p:spTree>
    <p:extLst>
      <p:ext uri="{BB962C8B-B14F-4D97-AF65-F5344CB8AC3E}">
        <p14:creationId xmlns:p14="http://schemas.microsoft.com/office/powerpoint/2010/main" val="1741475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pPr marL="45720" indent="0">
              <a:buNone/>
            </a:pPr>
            <a:r>
              <a:rPr lang="ru-RU" dirty="0" smtClean="0"/>
              <a:t>      </a:t>
            </a:r>
            <a:r>
              <a:rPr lang="ru-RU" sz="3600" dirty="0" smtClean="0"/>
              <a:t>Да</a:t>
            </a:r>
            <a:r>
              <a:rPr lang="ru-RU" sz="3600" dirty="0"/>
              <a:t>, может, т.к. ст. 125 ТК РФ определяет, что по соглашению между работником и работодателем ежегодный отпуск может быть разделён на части. При этом хотя бы одна из этих частей не может быть меньше 14 дней. Следовательно, минимальную продолжительность одной части ежегодного отпуска ТК РФ не ограничивает.</a:t>
            </a:r>
          </a:p>
          <a:p>
            <a:pPr marL="45720" indent="0">
              <a:buNone/>
            </a:pPr>
            <a:endParaRPr lang="ru-RU" sz="3600" dirty="0"/>
          </a:p>
        </p:txBody>
      </p:sp>
      <p:sp>
        <p:nvSpPr>
          <p:cNvPr id="3" name="Заголовок 2"/>
          <p:cNvSpPr>
            <a:spLocks noGrp="1"/>
          </p:cNvSpPr>
          <p:nvPr>
            <p:ph type="title"/>
          </p:nvPr>
        </p:nvSpPr>
        <p:spPr/>
        <p:txBody>
          <a:bodyPr/>
          <a:lstStyle/>
          <a:p>
            <a:r>
              <a:rPr lang="ru-RU" b="1" u="sng" dirty="0" smtClean="0"/>
              <a:t/>
            </a:r>
            <a:br>
              <a:rPr lang="ru-RU" b="1" u="sng" dirty="0" smtClean="0"/>
            </a:br>
            <a:r>
              <a:rPr lang="ru-RU" sz="5400" b="1" i="1" dirty="0" smtClean="0"/>
              <a:t>Ответ</a:t>
            </a:r>
            <a:r>
              <a:rPr lang="ru-RU" sz="5400" b="1" i="1" dirty="0"/>
              <a:t>:</a:t>
            </a:r>
            <a:br>
              <a:rPr lang="ru-RU" sz="5400" b="1" i="1" dirty="0"/>
            </a:br>
            <a:endParaRPr lang="ru-RU" sz="5400" b="1" i="1" dirty="0"/>
          </a:p>
        </p:txBody>
      </p:sp>
    </p:spTree>
    <p:extLst>
      <p:ext uri="{BB962C8B-B14F-4D97-AF65-F5344CB8AC3E}">
        <p14:creationId xmlns:p14="http://schemas.microsoft.com/office/powerpoint/2010/main" val="17387762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45720" indent="0">
              <a:buNone/>
            </a:pPr>
            <a:r>
              <a:rPr lang="ru-RU" i="1" dirty="0" smtClean="0"/>
              <a:t>     </a:t>
            </a:r>
            <a:r>
              <a:rPr lang="ru-RU" sz="3600" b="1" i="1" dirty="0" smtClean="0"/>
              <a:t>В </a:t>
            </a:r>
            <a:r>
              <a:rPr lang="ru-RU" sz="3600" b="1" i="1" dirty="0"/>
              <a:t>2002 году было издано новое постановление Правительства РФ по продолжительности отпуска педагогическим работникам. Хотелось бы узнать, каким категориям педагогических работников школ стал предоставляться отпуск большей продолжительности?</a:t>
            </a:r>
          </a:p>
          <a:p>
            <a:pPr marL="45720" indent="0">
              <a:buNone/>
            </a:pPr>
            <a:endParaRPr lang="ru-RU" sz="3600" b="1" dirty="0"/>
          </a:p>
        </p:txBody>
      </p:sp>
      <p:sp>
        <p:nvSpPr>
          <p:cNvPr id="3" name="Заголовок 2"/>
          <p:cNvSpPr>
            <a:spLocks noGrp="1"/>
          </p:cNvSpPr>
          <p:nvPr>
            <p:ph type="title"/>
          </p:nvPr>
        </p:nvSpPr>
        <p:spPr/>
        <p:txBody>
          <a:bodyPr/>
          <a:lstStyle/>
          <a:p>
            <a:r>
              <a:rPr lang="ru-RU" b="1" u="sng" dirty="0" smtClean="0"/>
              <a:t/>
            </a:r>
            <a:br>
              <a:rPr lang="ru-RU" b="1" u="sng" dirty="0" smtClean="0"/>
            </a:br>
            <a:r>
              <a:rPr lang="ru-RU" sz="5400" b="1" i="1" dirty="0" smtClean="0"/>
              <a:t>Вопрос</a:t>
            </a:r>
            <a:r>
              <a:rPr lang="ru-RU" sz="5400" b="1" i="1" dirty="0"/>
              <a:t>:</a:t>
            </a:r>
            <a:br>
              <a:rPr lang="ru-RU" sz="5400" b="1" i="1" dirty="0"/>
            </a:br>
            <a:endParaRPr lang="ru-RU" sz="5400" b="1" i="1" dirty="0"/>
          </a:p>
        </p:txBody>
      </p:sp>
    </p:spTree>
    <p:extLst>
      <p:ext uri="{BB962C8B-B14F-4D97-AF65-F5344CB8AC3E}">
        <p14:creationId xmlns:p14="http://schemas.microsoft.com/office/powerpoint/2010/main" val="40875490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45720" indent="0">
              <a:buNone/>
            </a:pPr>
            <a:r>
              <a:rPr lang="ru-RU" dirty="0" smtClean="0"/>
              <a:t>     </a:t>
            </a:r>
            <a:r>
              <a:rPr lang="ru-RU" sz="3600" dirty="0" smtClean="0"/>
              <a:t>В </a:t>
            </a:r>
            <a:r>
              <a:rPr lang="ru-RU" sz="3600" dirty="0"/>
              <a:t>соответствии с постановлением Правительства РФ от 01.10.2002г. № 724 "О продолжительности ежегодного основного удлиненного оплачиваемого отпуска, предоставляемого </a:t>
            </a:r>
            <a:r>
              <a:rPr lang="ru-RU" sz="3600" dirty="0" err="1" smtClean="0"/>
              <a:t>педработникам</a:t>
            </a:r>
            <a:r>
              <a:rPr lang="ru-RU" sz="3600" dirty="0" smtClean="0"/>
              <a:t> </a:t>
            </a:r>
            <a:r>
              <a:rPr lang="ru-RU" sz="3600" dirty="0"/>
              <a:t>образовательных учреждений" увеличилась продолжительность </a:t>
            </a:r>
            <a:r>
              <a:rPr lang="ru-RU" sz="3600" dirty="0" smtClean="0"/>
              <a:t>отпуска. </a:t>
            </a:r>
            <a:endParaRPr lang="ru-RU" sz="3600" dirty="0"/>
          </a:p>
        </p:txBody>
      </p:sp>
      <p:sp>
        <p:nvSpPr>
          <p:cNvPr id="3" name="Заголовок 2"/>
          <p:cNvSpPr>
            <a:spLocks noGrp="1"/>
          </p:cNvSpPr>
          <p:nvPr>
            <p:ph type="title"/>
          </p:nvPr>
        </p:nvSpPr>
        <p:spPr/>
        <p:txBody>
          <a:bodyPr/>
          <a:lstStyle/>
          <a:p>
            <a:r>
              <a:rPr lang="ru-RU" b="1" u="sng" dirty="0" smtClean="0"/>
              <a:t/>
            </a:r>
            <a:br>
              <a:rPr lang="ru-RU" b="1" u="sng" dirty="0" smtClean="0"/>
            </a:br>
            <a:r>
              <a:rPr lang="ru-RU" sz="5400" b="1" i="1" dirty="0" smtClean="0"/>
              <a:t>Ответ</a:t>
            </a:r>
            <a:r>
              <a:rPr lang="ru-RU" sz="5400" b="1" i="1" dirty="0"/>
              <a:t>:</a:t>
            </a:r>
            <a:br>
              <a:rPr lang="ru-RU" sz="5400" b="1" i="1" dirty="0"/>
            </a:br>
            <a:endParaRPr lang="ru-RU" sz="5400" b="1" i="1" dirty="0"/>
          </a:p>
        </p:txBody>
      </p:sp>
    </p:spTree>
    <p:extLst>
      <p:ext uri="{BB962C8B-B14F-4D97-AF65-F5344CB8AC3E}">
        <p14:creationId xmlns:p14="http://schemas.microsoft.com/office/powerpoint/2010/main" val="300149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ru-RU" sz="3200" b="1" dirty="0" smtClean="0"/>
              <a:t>  Ежегодный </a:t>
            </a:r>
            <a:r>
              <a:rPr lang="ru-RU" sz="3200" b="1" dirty="0"/>
              <a:t>оплачиваемый </a:t>
            </a:r>
            <a:r>
              <a:rPr lang="ru-RU" sz="3200" b="1" dirty="0" smtClean="0"/>
              <a:t>отпуск: </a:t>
            </a:r>
            <a:endParaRPr lang="ru-RU" sz="3200" dirty="0"/>
          </a:p>
          <a:p>
            <a:pPr marL="45720" indent="0">
              <a:buNone/>
            </a:pPr>
            <a:r>
              <a:rPr lang="ru-RU" sz="3200" b="1" i="1" dirty="0" smtClean="0"/>
              <a:t> - на </a:t>
            </a:r>
            <a:r>
              <a:rPr lang="ru-RU" sz="3200" b="1" i="1" dirty="0"/>
              <a:t>период отпуска сохраняется место работы, </a:t>
            </a:r>
            <a:r>
              <a:rPr lang="ru-RU" sz="3200" b="1" i="1" dirty="0" smtClean="0"/>
              <a:t>должность;</a:t>
            </a:r>
          </a:p>
          <a:p>
            <a:pPr marL="45720" indent="0">
              <a:buNone/>
            </a:pPr>
            <a:r>
              <a:rPr lang="ru-RU" sz="3200" b="1" i="1" dirty="0" smtClean="0"/>
              <a:t> - на </a:t>
            </a:r>
            <a:r>
              <a:rPr lang="ru-RU" sz="3200" b="1" i="1" dirty="0"/>
              <a:t>период отпуска сохраняется средний </a:t>
            </a:r>
            <a:r>
              <a:rPr lang="ru-RU" sz="3200" b="1" i="1" dirty="0" smtClean="0"/>
              <a:t>заработок.</a:t>
            </a:r>
            <a:endParaRPr lang="ru-RU" sz="3200" b="1" i="1" dirty="0"/>
          </a:p>
          <a:p>
            <a:r>
              <a:rPr lang="ru-RU" sz="3200" b="1" dirty="0" smtClean="0"/>
              <a:t>  Основной отпуск</a:t>
            </a:r>
            <a:r>
              <a:rPr lang="ru-RU" sz="3200" dirty="0"/>
              <a:t> </a:t>
            </a:r>
            <a:r>
              <a:rPr lang="ru-RU" sz="3200" b="1" dirty="0" smtClean="0"/>
              <a:t>ст.114</a:t>
            </a:r>
            <a:r>
              <a:rPr lang="ru-RU" sz="3200" b="1" dirty="0"/>
              <a:t>, 115 ТК </a:t>
            </a:r>
            <a:r>
              <a:rPr lang="ru-RU" sz="3200" b="1" dirty="0" smtClean="0"/>
              <a:t>РФ:</a:t>
            </a:r>
          </a:p>
          <a:p>
            <a:pPr marL="45720" indent="0">
              <a:buNone/>
            </a:pPr>
            <a:r>
              <a:rPr lang="ru-RU" sz="3200" b="1" dirty="0"/>
              <a:t> </a:t>
            </a:r>
            <a:r>
              <a:rPr lang="ru-RU" sz="3200" b="1" i="1" dirty="0" smtClean="0"/>
              <a:t>- </a:t>
            </a:r>
            <a:r>
              <a:rPr lang="ru-RU" sz="3200" b="1" i="1" dirty="0"/>
              <a:t> </a:t>
            </a:r>
            <a:r>
              <a:rPr lang="ru-RU" sz="3200" b="1" i="1" dirty="0"/>
              <a:t>п</a:t>
            </a:r>
            <a:r>
              <a:rPr lang="ru-RU" sz="3200" b="1" i="1" dirty="0" smtClean="0"/>
              <a:t>родолжительность </a:t>
            </a:r>
            <a:r>
              <a:rPr lang="ru-RU" sz="3200" b="1" i="1" dirty="0"/>
              <a:t>не менее 28 календарных дней.</a:t>
            </a:r>
          </a:p>
          <a:p>
            <a:pPr marL="45720" indent="0">
              <a:buNone/>
            </a:pPr>
            <a:endParaRPr lang="ru-RU" sz="3200" dirty="0"/>
          </a:p>
        </p:txBody>
      </p:sp>
      <p:sp>
        <p:nvSpPr>
          <p:cNvPr id="3" name="Заголовок 2"/>
          <p:cNvSpPr>
            <a:spLocks noGrp="1"/>
          </p:cNvSpPr>
          <p:nvPr>
            <p:ph type="title"/>
          </p:nvPr>
        </p:nvSpPr>
        <p:spPr/>
        <p:txBody>
          <a:bodyPr/>
          <a:lstStyle/>
          <a:p>
            <a:r>
              <a:rPr lang="ru-RU" b="1" i="1" dirty="0" smtClean="0"/>
              <a:t/>
            </a:r>
            <a:br>
              <a:rPr lang="ru-RU" b="1" i="1" dirty="0" smtClean="0"/>
            </a:br>
            <a:r>
              <a:rPr lang="ru-RU" sz="4800" b="1" i="1" dirty="0" smtClean="0"/>
              <a:t>ВИДЫ ОТПУСКОВ:</a:t>
            </a:r>
            <a:r>
              <a:rPr lang="ru-RU" dirty="0"/>
              <a:t/>
            </a:r>
            <a:br>
              <a:rPr lang="ru-RU" dirty="0"/>
            </a:br>
            <a:endParaRPr lang="ru-RU" dirty="0"/>
          </a:p>
        </p:txBody>
      </p:sp>
    </p:spTree>
    <p:extLst>
      <p:ext uri="{BB962C8B-B14F-4D97-AF65-F5344CB8AC3E}">
        <p14:creationId xmlns:p14="http://schemas.microsoft.com/office/powerpoint/2010/main" val="3600245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45720" indent="0">
              <a:buNone/>
            </a:pPr>
            <a:r>
              <a:rPr lang="ru-RU" dirty="0" smtClean="0"/>
              <a:t>      </a:t>
            </a:r>
            <a:r>
              <a:rPr lang="ru-RU" sz="3200" dirty="0" smtClean="0"/>
              <a:t>К таким категориям относятся, </a:t>
            </a:r>
            <a:r>
              <a:rPr lang="ru-RU" sz="3200" dirty="0"/>
              <a:t>социальный педагог, педагог-организатор, мастер производственного обучения, а также руководители структурных подразделений, деятельность которых связана с образовательным процессом. Вместо 42 календарных дней отпуск у этих педагогических работников стал составлять 56 календарных оплачиваемых дней.</a:t>
            </a:r>
          </a:p>
          <a:p>
            <a:endParaRPr lang="ru-RU" sz="3200" dirty="0"/>
          </a:p>
        </p:txBody>
      </p:sp>
    </p:spTree>
    <p:extLst>
      <p:ext uri="{BB962C8B-B14F-4D97-AF65-F5344CB8AC3E}">
        <p14:creationId xmlns:p14="http://schemas.microsoft.com/office/powerpoint/2010/main" val="1308353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200" b="1" i="1" dirty="0" smtClean="0"/>
              <a:t>     В </a:t>
            </a:r>
            <a:r>
              <a:rPr lang="ru-RU" sz="3200" b="1" i="1" dirty="0"/>
              <a:t>статье 126 Трудового кодекса РФ определено, что часть отпуска, превышающая 28 календарных дней, по письменному заявлению работника может быть заменена денежной компенсацией. Разъясните, возможна ли компенсация за неиспользованные отпуска прошедших лет?</a:t>
            </a:r>
          </a:p>
          <a:p>
            <a:pPr marL="45720" indent="0">
              <a:buNone/>
            </a:pPr>
            <a:endParaRPr lang="ru-RU" sz="3200" b="1" i="1" dirty="0"/>
          </a:p>
        </p:txBody>
      </p:sp>
      <p:sp>
        <p:nvSpPr>
          <p:cNvPr id="3" name="Заголовок 2"/>
          <p:cNvSpPr>
            <a:spLocks noGrp="1"/>
          </p:cNvSpPr>
          <p:nvPr>
            <p:ph type="title"/>
          </p:nvPr>
        </p:nvSpPr>
        <p:spPr/>
        <p:txBody>
          <a:bodyPr/>
          <a:lstStyle/>
          <a:p>
            <a:r>
              <a:rPr lang="ru-RU" b="1" u="sng" dirty="0" smtClean="0"/>
              <a:t/>
            </a:r>
            <a:br>
              <a:rPr lang="ru-RU" b="1" u="sng" dirty="0" smtClean="0"/>
            </a:br>
            <a:r>
              <a:rPr lang="ru-RU" sz="5400" b="1" i="1" dirty="0" smtClean="0"/>
              <a:t>Вопрос</a:t>
            </a:r>
            <a:r>
              <a:rPr lang="ru-RU" sz="5400" b="1" i="1" dirty="0"/>
              <a:t>:</a:t>
            </a:r>
            <a:br>
              <a:rPr lang="ru-RU" sz="5400" b="1" i="1" dirty="0"/>
            </a:br>
            <a:endParaRPr lang="ru-RU" sz="5400" b="1" i="1" dirty="0"/>
          </a:p>
        </p:txBody>
      </p:sp>
    </p:spTree>
    <p:extLst>
      <p:ext uri="{BB962C8B-B14F-4D97-AF65-F5344CB8AC3E}">
        <p14:creationId xmlns:p14="http://schemas.microsoft.com/office/powerpoint/2010/main" val="11107846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dirty="0" smtClean="0"/>
              <a:t>      </a:t>
            </a:r>
            <a:r>
              <a:rPr lang="ru-RU" sz="3600" dirty="0" smtClean="0"/>
              <a:t>В </a:t>
            </a:r>
            <a:r>
              <a:rPr lang="ru-RU" sz="3600" dirty="0"/>
              <a:t>соответствии со статьёй 126 ТК РФ часть отпуска, превышающая 28 календарных дней, по письменному заявлению работника может быть заменена денежной компенсацией.</a:t>
            </a:r>
          </a:p>
          <a:p>
            <a:pPr marL="45720" indent="0">
              <a:buNone/>
            </a:pPr>
            <a:r>
              <a:rPr lang="ru-RU" sz="3600" dirty="0" smtClean="0"/>
              <a:t>    В </a:t>
            </a:r>
            <a:r>
              <a:rPr lang="ru-RU" sz="3600" dirty="0"/>
              <a:t>настоящее время существуют два мнения по поводу применения положений указанной статьи.</a:t>
            </a:r>
          </a:p>
          <a:p>
            <a:pPr marL="45720" indent="0">
              <a:buNone/>
            </a:pPr>
            <a:endParaRPr lang="ru-RU" sz="3600" dirty="0"/>
          </a:p>
        </p:txBody>
      </p:sp>
      <p:sp>
        <p:nvSpPr>
          <p:cNvPr id="3" name="Заголовок 2"/>
          <p:cNvSpPr>
            <a:spLocks noGrp="1"/>
          </p:cNvSpPr>
          <p:nvPr>
            <p:ph type="title"/>
          </p:nvPr>
        </p:nvSpPr>
        <p:spPr/>
        <p:txBody>
          <a:bodyPr/>
          <a:lstStyle/>
          <a:p>
            <a:r>
              <a:rPr lang="ru-RU" b="1" u="sng" dirty="0" smtClean="0"/>
              <a:t/>
            </a:r>
            <a:br>
              <a:rPr lang="ru-RU" b="1" u="sng" dirty="0" smtClean="0"/>
            </a:br>
            <a:r>
              <a:rPr lang="ru-RU" sz="5400" b="1" i="1" dirty="0" smtClean="0"/>
              <a:t>Ответ</a:t>
            </a:r>
            <a:r>
              <a:rPr lang="ru-RU" sz="5400" b="1" i="1" dirty="0"/>
              <a:t>:</a:t>
            </a:r>
            <a:r>
              <a:rPr lang="ru-RU" sz="5400" i="1" dirty="0"/>
              <a:t/>
            </a:r>
            <a:br>
              <a:rPr lang="ru-RU" sz="5400" i="1" dirty="0"/>
            </a:br>
            <a:endParaRPr lang="ru-RU" sz="5400" i="1" dirty="0"/>
          </a:p>
        </p:txBody>
      </p:sp>
    </p:spTree>
    <p:extLst>
      <p:ext uri="{BB962C8B-B14F-4D97-AF65-F5344CB8AC3E}">
        <p14:creationId xmlns:p14="http://schemas.microsoft.com/office/powerpoint/2010/main" val="39963158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200" dirty="0" smtClean="0"/>
              <a:t>      С </a:t>
            </a:r>
            <a:r>
              <a:rPr lang="ru-RU" sz="3200" dirty="0"/>
              <a:t>одной точки зрения, возможна выплата денежной компенсации за все дни неиспользованных отпусков, т.е. при соединении нескольких отпусков (в частности, за прошлые года) компенсация выплачивается за всё количество дней, превышающих основной отпуск продолжительностью 28 календарных дней</a:t>
            </a:r>
            <a:r>
              <a:rPr lang="ru-RU" sz="3200" dirty="0" smtClean="0"/>
              <a:t>.</a:t>
            </a:r>
            <a:endParaRPr lang="ru-RU" sz="3200" dirty="0"/>
          </a:p>
          <a:p>
            <a:pPr marL="45720" indent="0">
              <a:buNone/>
            </a:pPr>
            <a:endParaRPr lang="ru-RU" sz="3200" dirty="0"/>
          </a:p>
        </p:txBody>
      </p:sp>
    </p:spTree>
    <p:extLst>
      <p:ext uri="{BB962C8B-B14F-4D97-AF65-F5344CB8AC3E}">
        <p14:creationId xmlns:p14="http://schemas.microsoft.com/office/powerpoint/2010/main" val="24043554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45720" indent="0">
              <a:buNone/>
            </a:pPr>
            <a:r>
              <a:rPr lang="ru-RU" sz="4000" dirty="0"/>
              <a:t> </a:t>
            </a:r>
            <a:r>
              <a:rPr lang="ru-RU" sz="4000" dirty="0" smtClean="0"/>
              <a:t>     Другая </a:t>
            </a:r>
            <a:r>
              <a:rPr lang="ru-RU" sz="4000" dirty="0"/>
              <a:t>точка зрения предполагает, что замене денежной компенсацией подлежит только та часть каждого из неиспользованных отпусков, которая превышает 28 календарных дней.</a:t>
            </a:r>
          </a:p>
          <a:p>
            <a:pPr marL="45720" indent="0">
              <a:buNone/>
            </a:pPr>
            <a:endParaRPr lang="ru-RU" sz="4000" dirty="0"/>
          </a:p>
        </p:txBody>
      </p:sp>
    </p:spTree>
    <p:extLst>
      <p:ext uri="{BB962C8B-B14F-4D97-AF65-F5344CB8AC3E}">
        <p14:creationId xmlns:p14="http://schemas.microsoft.com/office/powerpoint/2010/main" val="38085391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pPr marL="45720" indent="0">
              <a:buNone/>
            </a:pPr>
            <a:r>
              <a:rPr lang="ru-RU" dirty="0" smtClean="0"/>
              <a:t>     </a:t>
            </a:r>
            <a:r>
              <a:rPr lang="ru-RU" sz="3600" dirty="0" smtClean="0"/>
              <a:t>Позиция </a:t>
            </a:r>
            <a:r>
              <a:rPr lang="ru-RU" sz="3600" dirty="0"/>
              <a:t>Минтруда РФ такова, что впредь, до формирования практики применения ТК РФ, а также судебной практики по данному вопросу, решение этого вопроса возможно по соглашению сторон. При этом следует иметь в виду, что замена отпуска денежной компенсацией является правом, а не обязанностью работодателя.</a:t>
            </a:r>
          </a:p>
          <a:p>
            <a:pPr marL="45720" indent="0">
              <a:buNone/>
            </a:pPr>
            <a:endParaRPr lang="ru-RU" dirty="0"/>
          </a:p>
        </p:txBody>
      </p:sp>
    </p:spTree>
    <p:extLst>
      <p:ext uri="{BB962C8B-B14F-4D97-AF65-F5344CB8AC3E}">
        <p14:creationId xmlns:p14="http://schemas.microsoft.com/office/powerpoint/2010/main" val="13152781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4400" b="1" i="1" dirty="0" smtClean="0"/>
              <a:t>      При возникновении любых вопросов, касающихся правового характера работы, просим обратиться в профком нашей школы.</a:t>
            </a:r>
          </a:p>
          <a:p>
            <a:pPr marL="45720" indent="0">
              <a:buNone/>
            </a:pPr>
            <a:r>
              <a:rPr lang="ru-RU" sz="4400" b="1" i="1" dirty="0"/>
              <a:t> </a:t>
            </a:r>
            <a:r>
              <a:rPr lang="ru-RU" sz="4400" b="1" i="1" dirty="0" smtClean="0"/>
              <a:t>   Желаем, удачи!</a:t>
            </a:r>
            <a:endParaRPr lang="ru-RU" sz="4400" b="1" i="1" dirty="0"/>
          </a:p>
        </p:txBody>
      </p:sp>
      <p:sp>
        <p:nvSpPr>
          <p:cNvPr id="3" name="Заголовок 2"/>
          <p:cNvSpPr>
            <a:spLocks noGrp="1"/>
          </p:cNvSpPr>
          <p:nvPr>
            <p:ph type="title"/>
          </p:nvPr>
        </p:nvSpPr>
        <p:spPr/>
        <p:txBody>
          <a:bodyPr/>
          <a:lstStyle/>
          <a:p>
            <a:r>
              <a:rPr lang="ru-RU" sz="4400" b="1" i="1" dirty="0" smtClean="0"/>
              <a:t>Уважаемые коллеги!</a:t>
            </a:r>
            <a:endParaRPr lang="ru-RU" sz="4400" b="1" i="1" dirty="0"/>
          </a:p>
        </p:txBody>
      </p:sp>
    </p:spTree>
    <p:extLst>
      <p:ext uri="{BB962C8B-B14F-4D97-AF65-F5344CB8AC3E}">
        <p14:creationId xmlns:p14="http://schemas.microsoft.com/office/powerpoint/2010/main" val="3770504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77500" lnSpcReduction="20000"/>
          </a:bodyPr>
          <a:lstStyle/>
          <a:p>
            <a:endParaRPr lang="ru-RU" b="1" dirty="0" smtClean="0"/>
          </a:p>
          <a:p>
            <a:r>
              <a:rPr lang="ru-RU" sz="3600" b="1" i="1" dirty="0" smtClean="0"/>
              <a:t>  </a:t>
            </a:r>
            <a:r>
              <a:rPr lang="ru-RU" sz="4200" b="1" i="1" dirty="0" smtClean="0"/>
              <a:t>Основной </a:t>
            </a:r>
            <a:r>
              <a:rPr lang="ru-RU" sz="4200" b="1" i="1" dirty="0"/>
              <a:t>удлиненный </a:t>
            </a:r>
            <a:r>
              <a:rPr lang="ru-RU" sz="4200" b="1" i="1" dirty="0" smtClean="0"/>
              <a:t>отпуск:</a:t>
            </a:r>
            <a:endParaRPr lang="ru-RU" sz="4200" b="1" i="1" dirty="0"/>
          </a:p>
          <a:p>
            <a:pPr marL="45720" indent="0">
              <a:buNone/>
            </a:pPr>
            <a:r>
              <a:rPr lang="ru-RU" sz="3600" b="1" i="1" dirty="0" smtClean="0"/>
              <a:t> - </a:t>
            </a:r>
            <a:r>
              <a:rPr lang="ru-RU" sz="3600" b="1" i="1" dirty="0"/>
              <a:t>п</a:t>
            </a:r>
            <a:r>
              <a:rPr lang="ru-RU" sz="3600" b="1" i="1" dirty="0" smtClean="0"/>
              <a:t>родолжительность </a:t>
            </a:r>
            <a:r>
              <a:rPr lang="ru-RU" sz="3600" b="1" i="1" dirty="0"/>
              <a:t>от 42 до 56 календарных дней</a:t>
            </a:r>
            <a:r>
              <a:rPr lang="ru-RU" sz="3600" b="1" i="1" dirty="0" smtClean="0"/>
              <a:t>.</a:t>
            </a:r>
          </a:p>
          <a:p>
            <a:pPr marL="45720" indent="0">
              <a:buNone/>
            </a:pPr>
            <a:endParaRPr lang="ru-RU" sz="3600" b="1" i="1" dirty="0"/>
          </a:p>
          <a:p>
            <a:r>
              <a:rPr lang="ru-RU" sz="3600" b="1" i="1" dirty="0" smtClean="0"/>
              <a:t>  </a:t>
            </a:r>
            <a:r>
              <a:rPr lang="ru-RU" sz="4200" b="1" i="1" dirty="0" smtClean="0"/>
              <a:t>Дополнительный отпуск:</a:t>
            </a:r>
          </a:p>
          <a:p>
            <a:pPr marL="45720" indent="0">
              <a:buNone/>
            </a:pPr>
            <a:r>
              <a:rPr lang="ru-RU" sz="3600" b="1" i="1" dirty="0"/>
              <a:t> </a:t>
            </a:r>
            <a:r>
              <a:rPr lang="ru-RU" sz="3600" b="1" i="1" dirty="0" smtClean="0"/>
              <a:t>- </a:t>
            </a:r>
            <a:r>
              <a:rPr lang="ru-RU" sz="3600" b="1" i="1" dirty="0"/>
              <a:t>р</a:t>
            </a:r>
            <a:r>
              <a:rPr lang="ru-RU" sz="3600" b="1" i="1" dirty="0" smtClean="0"/>
              <a:t>аботникам</a:t>
            </a:r>
            <a:r>
              <a:rPr lang="ru-RU" sz="3600" b="1" i="1" dirty="0"/>
              <a:t>, занятым на работах с вредными </a:t>
            </a:r>
            <a:r>
              <a:rPr lang="ru-RU" sz="3600" b="1" i="1" dirty="0" smtClean="0"/>
              <a:t>условиями;</a:t>
            </a:r>
          </a:p>
          <a:p>
            <a:pPr marL="45720" indent="0">
              <a:buNone/>
            </a:pPr>
            <a:r>
              <a:rPr lang="ru-RU" sz="3600" b="1" i="1" dirty="0" smtClean="0"/>
              <a:t> - </a:t>
            </a:r>
            <a:r>
              <a:rPr lang="ru-RU" sz="3600" b="1" i="1" dirty="0"/>
              <a:t>р</a:t>
            </a:r>
            <a:r>
              <a:rPr lang="ru-RU" sz="3600" b="1" i="1" dirty="0" smtClean="0"/>
              <a:t>аботникам </a:t>
            </a:r>
            <a:r>
              <a:rPr lang="ru-RU" sz="3600" b="1" i="1" dirty="0"/>
              <a:t>с ненормированным рабочим днем.</a:t>
            </a:r>
          </a:p>
        </p:txBody>
      </p:sp>
      <p:sp>
        <p:nvSpPr>
          <p:cNvPr id="3" name="Заголовок 2"/>
          <p:cNvSpPr>
            <a:spLocks noGrp="1"/>
          </p:cNvSpPr>
          <p:nvPr>
            <p:ph type="title"/>
          </p:nvPr>
        </p:nvSpPr>
        <p:spPr/>
        <p:txBody>
          <a:bodyPr/>
          <a:lstStyle/>
          <a:p>
            <a:r>
              <a:rPr lang="ru-RU" sz="4400" b="1" i="1" dirty="0" smtClean="0"/>
              <a:t> </a:t>
            </a:r>
            <a:br>
              <a:rPr lang="ru-RU" sz="4400" b="1" i="1" dirty="0" smtClean="0"/>
            </a:br>
            <a:r>
              <a:rPr lang="ru-RU" sz="5400" b="1" i="1" dirty="0" smtClean="0"/>
              <a:t>ВИДЫ </a:t>
            </a:r>
            <a:r>
              <a:rPr lang="ru-RU" sz="5400" b="1" i="1" dirty="0"/>
              <a:t>ОТПУСКОВ:</a:t>
            </a:r>
            <a:r>
              <a:rPr lang="ru-RU" sz="5400" dirty="0"/>
              <a:t/>
            </a:r>
            <a:br>
              <a:rPr lang="ru-RU" sz="5400" dirty="0"/>
            </a:br>
            <a:r>
              <a:rPr lang="ru-RU" sz="5400" dirty="0" smtClean="0"/>
              <a:t>:</a:t>
            </a:r>
            <a:endParaRPr lang="ru-RU" sz="5400" dirty="0"/>
          </a:p>
        </p:txBody>
      </p:sp>
    </p:spTree>
    <p:extLst>
      <p:ext uri="{BB962C8B-B14F-4D97-AF65-F5344CB8AC3E}">
        <p14:creationId xmlns:p14="http://schemas.microsoft.com/office/powerpoint/2010/main" val="4199189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r>
              <a:rPr lang="ru-RU" sz="2800" b="1" i="1" dirty="0" smtClean="0"/>
              <a:t> Время </a:t>
            </a:r>
            <a:r>
              <a:rPr lang="ru-RU" sz="2800" b="1" i="1" dirty="0"/>
              <a:t>фактической </a:t>
            </a:r>
            <a:r>
              <a:rPr lang="ru-RU" sz="2800" b="1" i="1" dirty="0" smtClean="0"/>
              <a:t>работы;</a:t>
            </a:r>
            <a:endParaRPr lang="ru-RU" sz="2800" b="1" i="1" dirty="0"/>
          </a:p>
          <a:p>
            <a:r>
              <a:rPr lang="ru-RU" sz="2800" b="1" i="1" dirty="0" smtClean="0"/>
              <a:t> Время</a:t>
            </a:r>
            <a:r>
              <a:rPr lang="ru-RU" sz="2800" b="1" i="1" dirty="0"/>
              <a:t>, когда работник фактически не работал, но за ним сохранялось место работы  (должность</a:t>
            </a:r>
            <a:r>
              <a:rPr lang="ru-RU" sz="2800" b="1" i="1" dirty="0" smtClean="0"/>
              <a:t>);</a:t>
            </a:r>
            <a:endParaRPr lang="ru-RU" sz="2800" b="1" i="1" dirty="0"/>
          </a:p>
          <a:p>
            <a:r>
              <a:rPr lang="ru-RU" sz="2800" b="1" i="1" dirty="0" smtClean="0"/>
              <a:t> Время </a:t>
            </a:r>
            <a:r>
              <a:rPr lang="ru-RU" sz="2800" b="1" i="1" dirty="0"/>
              <a:t>вынужденного прогула при незаконном увольнении или отстранении от работы и последующим </a:t>
            </a:r>
            <a:r>
              <a:rPr lang="ru-RU" sz="2800" b="1" i="1" dirty="0" smtClean="0"/>
              <a:t>отгулом;</a:t>
            </a:r>
          </a:p>
          <a:p>
            <a:r>
              <a:rPr lang="ru-RU" sz="2800" b="1" i="1" dirty="0" smtClean="0"/>
              <a:t> Другие </a:t>
            </a:r>
            <a:r>
              <a:rPr lang="ru-RU" sz="2800" b="1" i="1" dirty="0"/>
              <a:t>периоды  времени, предусмотренные коллективным договором, трудовым договором, локальным нормативным </a:t>
            </a:r>
            <a:r>
              <a:rPr lang="ru-RU" sz="2800" b="1" i="1" dirty="0" smtClean="0"/>
              <a:t>актом.</a:t>
            </a:r>
            <a:endParaRPr lang="ru-RU" sz="2800" b="1" i="1" dirty="0"/>
          </a:p>
        </p:txBody>
      </p:sp>
      <p:sp>
        <p:nvSpPr>
          <p:cNvPr id="3" name="Заголовок 2"/>
          <p:cNvSpPr>
            <a:spLocks noGrp="1"/>
          </p:cNvSpPr>
          <p:nvPr>
            <p:ph type="title"/>
          </p:nvPr>
        </p:nvSpPr>
        <p:spPr/>
        <p:txBody>
          <a:bodyPr/>
          <a:lstStyle/>
          <a:p>
            <a:r>
              <a:rPr lang="ru-RU" b="1" dirty="0" smtClean="0"/>
              <a:t/>
            </a:r>
            <a:br>
              <a:rPr lang="ru-RU" b="1" dirty="0" smtClean="0"/>
            </a:br>
            <a:r>
              <a:rPr lang="ru-RU" sz="2800" b="1" i="1" dirty="0" smtClean="0"/>
              <a:t>Периоды </a:t>
            </a:r>
            <a:r>
              <a:rPr lang="ru-RU" sz="2800" b="1" i="1" dirty="0"/>
              <a:t>работы, включаемые в стаж работы, дающий право на </a:t>
            </a:r>
            <a:r>
              <a:rPr lang="ru-RU" sz="2800" b="1" i="1" dirty="0" smtClean="0"/>
              <a:t>отпуск:</a:t>
            </a:r>
            <a:r>
              <a:rPr lang="ru-RU" sz="2800" b="1" i="1" dirty="0"/>
              <a:t/>
            </a:r>
            <a:br>
              <a:rPr lang="ru-RU" sz="2800" b="1" i="1" dirty="0"/>
            </a:br>
            <a:endParaRPr lang="ru-RU" sz="2800" b="1" i="1" dirty="0"/>
          </a:p>
        </p:txBody>
      </p:sp>
    </p:spTree>
    <p:extLst>
      <p:ext uri="{BB962C8B-B14F-4D97-AF65-F5344CB8AC3E}">
        <p14:creationId xmlns:p14="http://schemas.microsoft.com/office/powerpoint/2010/main" val="3190376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r>
              <a:rPr lang="ru-RU" sz="2800" b="1" i="1" dirty="0" smtClean="0"/>
              <a:t> Время </a:t>
            </a:r>
            <a:r>
              <a:rPr lang="ru-RU" sz="2800" b="1" i="1" dirty="0"/>
              <a:t>отсутствия работника на работе без уважительной причины, в том числе вследствие его отстранения от работы в случаях, предусмотренных статьей 76 ТК РФ;</a:t>
            </a:r>
          </a:p>
          <a:p>
            <a:r>
              <a:rPr lang="ru-RU" sz="2800" b="1" i="1" dirty="0" smtClean="0"/>
              <a:t> Время </a:t>
            </a:r>
            <a:r>
              <a:rPr lang="ru-RU" sz="2800" b="1" i="1" dirty="0"/>
              <a:t>отпусков по уходу за ребенком до достижения им установленного законом возраста;</a:t>
            </a:r>
          </a:p>
          <a:p>
            <a:r>
              <a:rPr lang="ru-RU" sz="2800" b="1" i="1" dirty="0" smtClean="0"/>
              <a:t> Время </a:t>
            </a:r>
            <a:r>
              <a:rPr lang="ru-RU" sz="2800" b="1" i="1" dirty="0"/>
              <a:t>предоставляемых по просьбе работника отпусков без сохранения заработной платы продолжительностью более семи календарных дней.</a:t>
            </a:r>
          </a:p>
          <a:p>
            <a:pPr marL="45720" indent="0">
              <a:buNone/>
            </a:pPr>
            <a:endParaRPr lang="ru-RU" sz="2800" b="1" i="1" dirty="0"/>
          </a:p>
        </p:txBody>
      </p:sp>
      <p:sp>
        <p:nvSpPr>
          <p:cNvPr id="3" name="Заголовок 2"/>
          <p:cNvSpPr>
            <a:spLocks noGrp="1"/>
          </p:cNvSpPr>
          <p:nvPr>
            <p:ph type="title"/>
          </p:nvPr>
        </p:nvSpPr>
        <p:spPr/>
        <p:txBody>
          <a:bodyPr/>
          <a:lstStyle/>
          <a:p>
            <a:r>
              <a:rPr lang="ru-RU" sz="2800" dirty="0" smtClean="0"/>
              <a:t/>
            </a:r>
            <a:br>
              <a:rPr lang="ru-RU" sz="2800" dirty="0" smtClean="0"/>
            </a:br>
            <a:r>
              <a:rPr lang="ru-RU" sz="2800" b="1" i="1" dirty="0" smtClean="0"/>
              <a:t>В </a:t>
            </a:r>
            <a:r>
              <a:rPr lang="ru-RU" sz="2800" b="1" i="1" dirty="0"/>
              <a:t>стаж работы, дающий право на ежегодный основной оплачиваемый  отпуск, не включается:</a:t>
            </a:r>
            <a:br>
              <a:rPr lang="ru-RU" sz="2800" b="1" i="1" dirty="0"/>
            </a:br>
            <a:endParaRPr lang="ru-RU" sz="2800" b="1" i="1" dirty="0"/>
          </a:p>
        </p:txBody>
      </p:sp>
    </p:spTree>
    <p:extLst>
      <p:ext uri="{BB962C8B-B14F-4D97-AF65-F5344CB8AC3E}">
        <p14:creationId xmlns:p14="http://schemas.microsoft.com/office/powerpoint/2010/main" val="1779673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r>
              <a:rPr lang="ru-RU" sz="2400" b="1" dirty="0" smtClean="0"/>
              <a:t> По </a:t>
            </a:r>
            <a:r>
              <a:rPr lang="ru-RU" sz="2400" b="1" dirty="0"/>
              <a:t>истечении 6 месяцев непрерывной работы в данной </a:t>
            </a:r>
            <a:r>
              <a:rPr lang="ru-RU" sz="2400" b="1" dirty="0" smtClean="0"/>
              <a:t>организации;</a:t>
            </a:r>
            <a:endParaRPr lang="ru-RU" sz="2400" dirty="0"/>
          </a:p>
          <a:p>
            <a:r>
              <a:rPr lang="ru-RU" sz="2400" b="1" dirty="0" smtClean="0"/>
              <a:t> За </a:t>
            </a:r>
            <a:r>
              <a:rPr lang="ru-RU" sz="2400" b="1" dirty="0"/>
              <a:t>первый </a:t>
            </a:r>
            <a:r>
              <a:rPr lang="ru-RU" sz="2400" b="1" dirty="0" smtClean="0"/>
              <a:t>год;</a:t>
            </a:r>
            <a:endParaRPr lang="ru-RU" sz="2400" dirty="0"/>
          </a:p>
          <a:p>
            <a:r>
              <a:rPr lang="ru-RU" sz="2400" b="1" dirty="0" smtClean="0"/>
              <a:t> До </a:t>
            </a:r>
            <a:r>
              <a:rPr lang="ru-RU" sz="2400" b="1" dirty="0"/>
              <a:t>истечения 6 месяцев отпуск по заявлению </a:t>
            </a:r>
            <a:r>
              <a:rPr lang="ru-RU" sz="2400" b="1" dirty="0" smtClean="0"/>
              <a:t>:</a:t>
            </a:r>
          </a:p>
          <a:p>
            <a:pPr marL="45720" indent="0">
              <a:buNone/>
            </a:pPr>
            <a:r>
              <a:rPr lang="ru-RU" sz="2400" b="1" dirty="0"/>
              <a:t> </a:t>
            </a:r>
            <a:r>
              <a:rPr lang="ru-RU" sz="2400" b="1" dirty="0" smtClean="0"/>
              <a:t>- </a:t>
            </a:r>
            <a:r>
              <a:rPr lang="ru-RU" sz="2400" b="1" dirty="0"/>
              <a:t>ж</a:t>
            </a:r>
            <a:r>
              <a:rPr lang="ru-RU" sz="2400" b="1" dirty="0" smtClean="0"/>
              <a:t>енщинам </a:t>
            </a:r>
            <a:r>
              <a:rPr lang="ru-RU" sz="2400" b="1" dirty="0"/>
              <a:t>– перед </a:t>
            </a:r>
            <a:r>
              <a:rPr lang="ru-RU" sz="2400" b="1" dirty="0" smtClean="0"/>
              <a:t> декретным отпуском;</a:t>
            </a:r>
          </a:p>
          <a:p>
            <a:pPr marL="45720" indent="0">
              <a:buNone/>
            </a:pPr>
            <a:r>
              <a:rPr lang="ru-RU" sz="2400" b="1" dirty="0"/>
              <a:t> </a:t>
            </a:r>
            <a:r>
              <a:rPr lang="ru-RU" sz="2400" b="1" dirty="0" smtClean="0"/>
              <a:t>- </a:t>
            </a:r>
            <a:r>
              <a:rPr lang="ru-RU" sz="2400" b="1" dirty="0"/>
              <a:t>р</a:t>
            </a:r>
            <a:r>
              <a:rPr lang="ru-RU" sz="2400" b="1" dirty="0" smtClean="0"/>
              <a:t>аботникам </a:t>
            </a:r>
            <a:r>
              <a:rPr lang="ru-RU" sz="2400" b="1" dirty="0"/>
              <a:t>в возрасте до 18 </a:t>
            </a:r>
            <a:r>
              <a:rPr lang="ru-RU" sz="2400" b="1" dirty="0" smtClean="0"/>
              <a:t>лет;</a:t>
            </a:r>
          </a:p>
          <a:p>
            <a:pPr marL="45720" indent="0">
              <a:buNone/>
            </a:pPr>
            <a:r>
              <a:rPr lang="ru-RU" sz="2400" b="1" dirty="0"/>
              <a:t> </a:t>
            </a:r>
            <a:r>
              <a:rPr lang="ru-RU" sz="2400" b="1" dirty="0" smtClean="0"/>
              <a:t>- </a:t>
            </a:r>
            <a:r>
              <a:rPr lang="ru-RU" sz="2400" dirty="0"/>
              <a:t> </a:t>
            </a:r>
            <a:r>
              <a:rPr lang="ru-RU" sz="2400" dirty="0" smtClean="0"/>
              <a:t>р</a:t>
            </a:r>
            <a:r>
              <a:rPr lang="ru-RU" sz="2400" b="1" dirty="0" smtClean="0"/>
              <a:t>аботнику</a:t>
            </a:r>
            <a:r>
              <a:rPr lang="ru-RU" sz="2400" b="1" dirty="0"/>
              <a:t>, усыновившему ребенка в возрасте до 3 </a:t>
            </a:r>
            <a:r>
              <a:rPr lang="ru-RU" sz="2400" b="1" dirty="0" smtClean="0"/>
              <a:t>месяцев;</a:t>
            </a:r>
          </a:p>
          <a:p>
            <a:pPr marL="45720" indent="0">
              <a:buNone/>
            </a:pPr>
            <a:r>
              <a:rPr lang="ru-RU" sz="2400" b="1" dirty="0"/>
              <a:t> </a:t>
            </a:r>
            <a:r>
              <a:rPr lang="ru-RU" sz="2400" b="1" dirty="0" smtClean="0"/>
              <a:t>- </a:t>
            </a:r>
            <a:r>
              <a:rPr lang="ru-RU" sz="2400" dirty="0"/>
              <a:t> </a:t>
            </a:r>
            <a:r>
              <a:rPr lang="ru-RU" sz="2400" dirty="0" smtClean="0"/>
              <a:t>в </a:t>
            </a:r>
            <a:r>
              <a:rPr lang="ru-RU" sz="2400" b="1" dirty="0" smtClean="0"/>
              <a:t>других </a:t>
            </a:r>
            <a:r>
              <a:rPr lang="ru-RU" sz="2400" b="1" dirty="0"/>
              <a:t>случаях, предусмотренных </a:t>
            </a:r>
            <a:r>
              <a:rPr lang="ru-RU" sz="2400" b="1" dirty="0" smtClean="0"/>
              <a:t>федеральными законами. </a:t>
            </a:r>
            <a:endParaRPr lang="ru-RU" sz="2400" dirty="0"/>
          </a:p>
        </p:txBody>
      </p:sp>
      <p:sp>
        <p:nvSpPr>
          <p:cNvPr id="3" name="Заголовок 2"/>
          <p:cNvSpPr>
            <a:spLocks noGrp="1"/>
          </p:cNvSpPr>
          <p:nvPr>
            <p:ph type="title"/>
          </p:nvPr>
        </p:nvSpPr>
        <p:spPr/>
        <p:txBody>
          <a:bodyPr/>
          <a:lstStyle/>
          <a:p>
            <a:r>
              <a:rPr lang="ru-RU" b="1" dirty="0" smtClean="0"/>
              <a:t/>
            </a:r>
            <a:br>
              <a:rPr lang="ru-RU" b="1" dirty="0" smtClean="0"/>
            </a:br>
            <a:r>
              <a:rPr lang="ru-RU" b="1" i="1" dirty="0" smtClean="0"/>
              <a:t>ПОРЯДОК </a:t>
            </a:r>
            <a:r>
              <a:rPr lang="ru-RU" b="1" i="1" dirty="0"/>
              <a:t>ПРЕДОСТАВЛЕНИЯ ОТПУСКА</a:t>
            </a:r>
            <a:br>
              <a:rPr lang="ru-RU" b="1" i="1" dirty="0"/>
            </a:br>
            <a:r>
              <a:rPr lang="ru-RU" b="1" i="1" dirty="0"/>
              <a:t>(ст. 122 ТК РФ</a:t>
            </a:r>
            <a:r>
              <a:rPr lang="ru-RU" b="1" i="1" dirty="0" smtClean="0"/>
              <a:t>):</a:t>
            </a:r>
            <a:r>
              <a:rPr lang="ru-RU" b="1" i="1" dirty="0"/>
              <a:t/>
            </a:r>
            <a:br>
              <a:rPr lang="ru-RU" b="1" i="1" dirty="0"/>
            </a:br>
            <a:endParaRPr lang="ru-RU" b="1" i="1" dirty="0"/>
          </a:p>
        </p:txBody>
      </p:sp>
    </p:spTree>
    <p:extLst>
      <p:ext uri="{BB962C8B-B14F-4D97-AF65-F5344CB8AC3E}">
        <p14:creationId xmlns:p14="http://schemas.microsoft.com/office/powerpoint/2010/main" val="1624014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600" dirty="0" smtClean="0"/>
              <a:t>     Очередность </a:t>
            </a:r>
            <a:r>
              <a:rPr lang="ru-RU" sz="3600" dirty="0"/>
              <a:t>предоставления оплачиваемых отпусков определяется ежегодно в соответствии с графиком отпусков, утвержденным работодателем с учетом мнения выборного профсоюзного органа не позднее, чем за две недели до наступления календарного года.</a:t>
            </a:r>
          </a:p>
          <a:p>
            <a:pPr marL="45720" indent="0">
              <a:buNone/>
            </a:pPr>
            <a:endParaRPr lang="ru-RU" sz="3600" dirty="0"/>
          </a:p>
        </p:txBody>
      </p:sp>
    </p:spTree>
    <p:extLst>
      <p:ext uri="{BB962C8B-B14F-4D97-AF65-F5344CB8AC3E}">
        <p14:creationId xmlns:p14="http://schemas.microsoft.com/office/powerpoint/2010/main" val="32134316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етка">
  <a:themeElements>
    <a:clrScheme name="Сетка">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Сетка">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Сетка">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164</TotalTime>
  <Words>2072</Words>
  <Application>Microsoft Office PowerPoint</Application>
  <PresentationFormat>Экран (4:3)</PresentationFormat>
  <Paragraphs>109</Paragraphs>
  <Slides>46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46</vt:i4>
      </vt:variant>
    </vt:vector>
  </HeadingPairs>
  <TitlesOfParts>
    <vt:vector size="47" baseType="lpstr">
      <vt:lpstr>Сетка</vt:lpstr>
      <vt:lpstr>Ежегодные основные удлиненные и дополнительные отпуска работников организаций и образовательных учреждений</vt:lpstr>
      <vt:lpstr> Конституция Российской Федерации провозглашает: </vt:lpstr>
      <vt:lpstr>Презентация PowerPoint</vt:lpstr>
      <vt:lpstr> ВИДЫ ОТПУСКОВ: </vt:lpstr>
      <vt:lpstr>  ВИДЫ ОТПУСКОВ: :</vt:lpstr>
      <vt:lpstr> Периоды работы, включаемые в стаж работы, дающий право на отпуск: </vt:lpstr>
      <vt:lpstr> В стаж работы, дающий право на ежегодный основной оплачиваемый  отпуск, не включается: </vt:lpstr>
      <vt:lpstr> ПОРЯДОК ПРЕДОСТАВЛЕНИЯ ОТПУСКА (ст. 122 ТК РФ): </vt:lpstr>
      <vt:lpstr>Презентация PowerPoint</vt:lpstr>
      <vt:lpstr> ПРОДЛЕНИЕ ИЛИ ПЕРЕНЕСЕНИЕ ЕЖЕГОДНОГО ОПЛАЧИВАЕМОГО ОТПУСКА. </vt:lpstr>
      <vt:lpstr> ОПЛАЧИВАЕМЫЙ ОТПУСК ПЕРЕНОСИТСЯ НА ДРУГОЙ СРОК: </vt:lpstr>
      <vt:lpstr> РАЗДЕЛЕНИЕ ЕЖЕГОДНОГО ОПЛАЧИВАЕМОГО  ОТПУСКА НА ЧАСТИ. ОТЗЫВ ИЗ ОТПУСКА. </vt:lpstr>
      <vt:lpstr>РАЗДЕЛЕНИЕ ЕЖЕГОДНОГО ОПЛАЧИВАЕМОГО  ОТПУСКА НА ЧАСТИ. ОТЗЫВ ИЗ ОТПУСКА. </vt:lpstr>
      <vt:lpstr> ДЕНЕЖНАЯ КОМПЕНСАЦИЯ. </vt:lpstr>
      <vt:lpstr>Презентация PowerPoint</vt:lpstr>
      <vt:lpstr>Презентация PowerPoint</vt:lpstr>
      <vt:lpstr> ОТПУСК БЕЗ СОХРАНЕНИЯ ЗАРАБОТНОЙ ПЛАТЫ. </vt:lpstr>
      <vt:lpstr>Презентация PowerPoint</vt:lpstr>
      <vt:lpstr>Презентация PowerPoint</vt:lpstr>
      <vt:lpstr>Презентация PowerPoint</vt:lpstr>
      <vt:lpstr> Работодатель обязан на основании письменного заявления работника предоставить отпуск без сохранения заработной платы: </vt:lpstr>
      <vt:lpstr>Презентация PowerPoint</vt:lpstr>
      <vt:lpstr>Презентация PowerPoint</vt:lpstr>
      <vt:lpstr>Презентация PowerPoint</vt:lpstr>
      <vt:lpstr> ДЛИТЕЛЬНЫЙ ОТПУСК ПЕДАГОГИЧЕСКИХ РАБОТНИКОВ. </vt:lpstr>
      <vt:lpstr>Презентация PowerPoint</vt:lpstr>
      <vt:lpstr>Презентация PowerPoint</vt:lpstr>
      <vt:lpstr>Презентация PowerPoint</vt:lpstr>
      <vt:lpstr> КОНСУЛЬТАЦИЯ. </vt:lpstr>
      <vt:lpstr> Ответ: </vt:lpstr>
      <vt:lpstr>Презентация PowerPoint</vt:lpstr>
      <vt:lpstr>Презентация PowerPoint</vt:lpstr>
      <vt:lpstr>  Вопрос: </vt:lpstr>
      <vt:lpstr>Ответ: </vt:lpstr>
      <vt:lpstr>Презентация PowerPoint</vt:lpstr>
      <vt:lpstr>Вопрос: </vt:lpstr>
      <vt:lpstr> Ответ: </vt:lpstr>
      <vt:lpstr> Вопрос: </vt:lpstr>
      <vt:lpstr> Ответ: </vt:lpstr>
      <vt:lpstr>Презентация PowerPoint</vt:lpstr>
      <vt:lpstr> Вопрос: </vt:lpstr>
      <vt:lpstr> Ответ: </vt:lpstr>
      <vt:lpstr>Презентация PowerPoint</vt:lpstr>
      <vt:lpstr>Презентация PowerPoint</vt:lpstr>
      <vt:lpstr>Презентация PowerPoint</vt:lpstr>
      <vt:lpstr>Уважаемые коллеги!</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Ежегодные основные удлиненные и дополнительные отпуска работников организаций и образовательных учреждений</dc:title>
  <dc:creator>User</dc:creator>
  <cp:lastModifiedBy>User</cp:lastModifiedBy>
  <cp:revision>39</cp:revision>
  <dcterms:created xsi:type="dcterms:W3CDTF">2015-04-06T12:07:01Z</dcterms:created>
  <dcterms:modified xsi:type="dcterms:W3CDTF">2015-04-06T14:51:55Z</dcterms:modified>
</cp:coreProperties>
</file>